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68" r:id="rId2"/>
    <p:sldId id="262" r:id="rId3"/>
    <p:sldId id="269" r:id="rId4"/>
    <p:sldId id="270" r:id="rId5"/>
    <p:sldId id="272" r:id="rId6"/>
    <p:sldId id="263" r:id="rId7"/>
    <p:sldId id="273" r:id="rId8"/>
    <p:sldId id="274" r:id="rId9"/>
    <p:sldId id="275" r:id="rId10"/>
    <p:sldId id="276" r:id="rId11"/>
    <p:sldId id="277" r:id="rId12"/>
    <p:sldId id="278" r:id="rId13"/>
    <p:sldId id="279" r:id="rId14"/>
    <p:sldId id="280" r:id="rId15"/>
    <p:sldId id="281" r:id="rId16"/>
    <p:sldId id="282" r:id="rId17"/>
    <p:sldId id="264" r:id="rId18"/>
    <p:sldId id="283" r:id="rId19"/>
    <p:sldId id="284" r:id="rId20"/>
    <p:sldId id="285" r:id="rId21"/>
    <p:sldId id="298" r:id="rId22"/>
    <p:sldId id="289" r:id="rId23"/>
    <p:sldId id="290" r:id="rId24"/>
    <p:sldId id="292" r:id="rId25"/>
    <p:sldId id="293" r:id="rId26"/>
    <p:sldId id="294" r:id="rId27"/>
    <p:sldId id="295" r:id="rId28"/>
    <p:sldId id="296" r:id="rId29"/>
    <p:sldId id="297" r:id="rId30"/>
    <p:sldId id="299" r:id="rId31"/>
    <p:sldId id="300" r:id="rId32"/>
    <p:sldId id="301" r:id="rId33"/>
  </p:sldIdLst>
  <p:sldSz cx="9144000" cy="6858000" type="screen4x3"/>
  <p:notesSz cx="6858000" cy="9144000"/>
  <p:defaultTextStyle>
    <a:defPPr>
      <a:defRPr lang="fr-FR"/>
    </a:defPPr>
    <a:lvl1pPr algn="r" rtl="0" fontAlgn="base">
      <a:spcBef>
        <a:spcPct val="0"/>
      </a:spcBef>
      <a:spcAft>
        <a:spcPct val="0"/>
      </a:spcAft>
      <a:defRPr sz="1000" b="1" kern="1200">
        <a:solidFill>
          <a:schemeClr val="bg1"/>
        </a:solidFill>
        <a:latin typeface="Arial" charset="0"/>
        <a:ea typeface="+mn-ea"/>
        <a:cs typeface="+mn-cs"/>
      </a:defRPr>
    </a:lvl1pPr>
    <a:lvl2pPr marL="457200" algn="r" rtl="0" fontAlgn="base">
      <a:spcBef>
        <a:spcPct val="0"/>
      </a:spcBef>
      <a:spcAft>
        <a:spcPct val="0"/>
      </a:spcAft>
      <a:defRPr sz="1000" b="1" kern="1200">
        <a:solidFill>
          <a:schemeClr val="bg1"/>
        </a:solidFill>
        <a:latin typeface="Arial" charset="0"/>
        <a:ea typeface="+mn-ea"/>
        <a:cs typeface="+mn-cs"/>
      </a:defRPr>
    </a:lvl2pPr>
    <a:lvl3pPr marL="914400" algn="r" rtl="0" fontAlgn="base">
      <a:spcBef>
        <a:spcPct val="0"/>
      </a:spcBef>
      <a:spcAft>
        <a:spcPct val="0"/>
      </a:spcAft>
      <a:defRPr sz="1000" b="1" kern="1200">
        <a:solidFill>
          <a:schemeClr val="bg1"/>
        </a:solidFill>
        <a:latin typeface="Arial" charset="0"/>
        <a:ea typeface="+mn-ea"/>
        <a:cs typeface="+mn-cs"/>
      </a:defRPr>
    </a:lvl3pPr>
    <a:lvl4pPr marL="1371600" algn="r" rtl="0" fontAlgn="base">
      <a:spcBef>
        <a:spcPct val="0"/>
      </a:spcBef>
      <a:spcAft>
        <a:spcPct val="0"/>
      </a:spcAft>
      <a:defRPr sz="1000" b="1" kern="1200">
        <a:solidFill>
          <a:schemeClr val="bg1"/>
        </a:solidFill>
        <a:latin typeface="Arial" charset="0"/>
        <a:ea typeface="+mn-ea"/>
        <a:cs typeface="+mn-cs"/>
      </a:defRPr>
    </a:lvl4pPr>
    <a:lvl5pPr marL="1828800" algn="r" rtl="0" fontAlgn="base">
      <a:spcBef>
        <a:spcPct val="0"/>
      </a:spcBef>
      <a:spcAft>
        <a:spcPct val="0"/>
      </a:spcAft>
      <a:defRPr sz="1000" b="1" kern="1200">
        <a:solidFill>
          <a:schemeClr val="bg1"/>
        </a:solidFill>
        <a:latin typeface="Arial" charset="0"/>
        <a:ea typeface="+mn-ea"/>
        <a:cs typeface="+mn-cs"/>
      </a:defRPr>
    </a:lvl5pPr>
    <a:lvl6pPr marL="2286000" algn="l" defTabSz="914400" rtl="0" eaLnBrk="1" latinLnBrk="0" hangingPunct="1">
      <a:defRPr sz="1000" b="1" kern="1200">
        <a:solidFill>
          <a:schemeClr val="bg1"/>
        </a:solidFill>
        <a:latin typeface="Arial" charset="0"/>
        <a:ea typeface="+mn-ea"/>
        <a:cs typeface="+mn-cs"/>
      </a:defRPr>
    </a:lvl6pPr>
    <a:lvl7pPr marL="2743200" algn="l" defTabSz="914400" rtl="0" eaLnBrk="1" latinLnBrk="0" hangingPunct="1">
      <a:defRPr sz="1000" b="1" kern="1200">
        <a:solidFill>
          <a:schemeClr val="bg1"/>
        </a:solidFill>
        <a:latin typeface="Arial" charset="0"/>
        <a:ea typeface="+mn-ea"/>
        <a:cs typeface="+mn-cs"/>
      </a:defRPr>
    </a:lvl7pPr>
    <a:lvl8pPr marL="3200400" algn="l" defTabSz="914400" rtl="0" eaLnBrk="1" latinLnBrk="0" hangingPunct="1">
      <a:defRPr sz="1000" b="1" kern="1200">
        <a:solidFill>
          <a:schemeClr val="bg1"/>
        </a:solidFill>
        <a:latin typeface="Arial" charset="0"/>
        <a:ea typeface="+mn-ea"/>
        <a:cs typeface="+mn-cs"/>
      </a:defRPr>
    </a:lvl8pPr>
    <a:lvl9pPr marL="3657600" algn="l" defTabSz="914400" rtl="0" eaLnBrk="1" latinLnBrk="0" hangingPunct="1">
      <a:defRPr sz="1000" b="1"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1680">
          <p15:clr>
            <a:srgbClr val="A4A3A4"/>
          </p15:clr>
        </p15:guide>
        <p15:guide id="2"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2F2"/>
    <a:srgbClr val="D4E3F7"/>
    <a:srgbClr val="DDDDDD"/>
    <a:srgbClr val="EAEAEA"/>
    <a:srgbClr val="96B8D6"/>
    <a:srgbClr val="B4CCE2"/>
    <a:srgbClr val="0067A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87" autoAdjust="0"/>
    <p:restoredTop sz="94714" autoAdjust="0"/>
  </p:normalViewPr>
  <p:slideViewPr>
    <p:cSldViewPr snapToGrid="0">
      <p:cViewPr varScale="1">
        <p:scale>
          <a:sx n="70" d="100"/>
          <a:sy n="70" d="100"/>
        </p:scale>
        <p:origin x="1662" y="72"/>
      </p:cViewPr>
      <p:guideLst>
        <p:guide orient="horz" pos="1680"/>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54ABE7-AF22-46F8-9FA7-8E5C07D58732}" type="datetimeFigureOut">
              <a:rPr lang="es-CO" smtClean="0"/>
              <a:t>22/09/2014</a:t>
            </a:fld>
            <a:endParaRPr lang="es-CO"/>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FF2E0B-92FE-47A4-8413-CACF40F093B4}" type="slidenum">
              <a:rPr lang="es-CO" smtClean="0"/>
              <a:t>‹Nº›</a:t>
            </a:fld>
            <a:endParaRPr lang="es-CO"/>
          </a:p>
        </p:txBody>
      </p:sp>
    </p:spTree>
    <p:extLst>
      <p:ext uri="{BB962C8B-B14F-4D97-AF65-F5344CB8AC3E}">
        <p14:creationId xmlns:p14="http://schemas.microsoft.com/office/powerpoint/2010/main" val="1884078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3FF2E0B-92FE-47A4-8413-CACF40F093B4}" type="slidenum">
              <a:rPr lang="es-CO" smtClean="0"/>
              <a:t>1</a:t>
            </a:fld>
            <a:endParaRPr lang="es-CO"/>
          </a:p>
        </p:txBody>
      </p:sp>
    </p:spTree>
    <p:extLst>
      <p:ext uri="{BB962C8B-B14F-4D97-AF65-F5344CB8AC3E}">
        <p14:creationId xmlns:p14="http://schemas.microsoft.com/office/powerpoint/2010/main" val="78622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8213" name="Picture 21" descr="stuff"/>
          <p:cNvPicPr>
            <a:picLocks noChangeAspect="1" noChangeArrowheads="1"/>
          </p:cNvPicPr>
          <p:nvPr userDrawn="1"/>
        </p:nvPicPr>
        <p:blipFill>
          <a:blip r:embed="rId2"/>
          <a:srcRect/>
          <a:stretch>
            <a:fillRect/>
          </a:stretch>
        </p:blipFill>
        <p:spPr bwMode="auto">
          <a:xfrm>
            <a:off x="0" y="0"/>
            <a:ext cx="9144000" cy="5129213"/>
          </a:xfrm>
          <a:prstGeom prst="rect">
            <a:avLst/>
          </a:prstGeom>
          <a:noFill/>
        </p:spPr>
      </p:pic>
      <p:sp>
        <p:nvSpPr>
          <p:cNvPr id="8198" name="Rectangle 6"/>
          <p:cNvSpPr>
            <a:spLocks noGrp="1" noChangeArrowheads="1"/>
          </p:cNvSpPr>
          <p:nvPr>
            <p:ph type="subTitle" idx="1"/>
          </p:nvPr>
        </p:nvSpPr>
        <p:spPr>
          <a:xfrm>
            <a:off x="3429000" y="5029200"/>
            <a:ext cx="5715000" cy="609600"/>
          </a:xfrm>
        </p:spPr>
        <p:txBody>
          <a:bodyPr/>
          <a:lstStyle>
            <a:lvl1pPr marL="0" indent="0" algn="ctr">
              <a:buFontTx/>
              <a:buNone/>
              <a:defRPr sz="2000">
                <a:solidFill>
                  <a:schemeClr val="bg1"/>
                </a:solidFill>
              </a:defRPr>
            </a:lvl1pPr>
          </a:lstStyle>
          <a:p>
            <a:r>
              <a:rPr lang="en-US"/>
              <a:t>Click to edit Master subtitle style</a:t>
            </a:r>
          </a:p>
        </p:txBody>
      </p:sp>
      <p:sp>
        <p:nvSpPr>
          <p:cNvPr id="8197" name="Rectangle 5"/>
          <p:cNvSpPr>
            <a:spLocks noGrp="1" noChangeArrowheads="1"/>
          </p:cNvSpPr>
          <p:nvPr>
            <p:ph type="ctrTitle"/>
          </p:nvPr>
        </p:nvSpPr>
        <p:spPr>
          <a:xfrm>
            <a:off x="3429000" y="3581400"/>
            <a:ext cx="5715000" cy="1470025"/>
          </a:xfrm>
          <a:solidFill>
            <a:schemeClr val="bg1"/>
          </a:solidFill>
          <a:ln algn="ctr"/>
        </p:spPr>
        <p:txBody>
          <a:bodyPr lIns="91440" anchor="t"/>
          <a:lstStyle>
            <a:lvl1pPr algn="ctr">
              <a:spcBef>
                <a:spcPct val="20000"/>
              </a:spcBef>
              <a:defRPr sz="4000" b="1">
                <a:solidFill>
                  <a:srgbClr val="FCAB1A"/>
                </a:solidFill>
                <a:latin typeface="Verdana" pitchFamily="34" charset="0"/>
              </a:defRPr>
            </a:lvl1pPr>
          </a:lstStyle>
          <a:p>
            <a:r>
              <a:rPr lang="en-US"/>
              <a:t>Click to edit Master title style</a:t>
            </a:r>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15200" y="1400175"/>
            <a:ext cx="1828800" cy="47720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828800" y="1400175"/>
            <a:ext cx="5334000" cy="47720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1400175"/>
            <a:ext cx="7315200" cy="581025"/>
          </a:xfrm>
        </p:spPr>
        <p:txBody>
          <a:bodyPr/>
          <a:lstStyle/>
          <a:p>
            <a:r>
              <a:rPr lang="es-ES" smtClean="0"/>
              <a:t>Haga clic para modificar el estilo de título del patrón</a:t>
            </a:r>
            <a:endParaRPr lang="es-ES"/>
          </a:p>
        </p:txBody>
      </p:sp>
      <p:sp>
        <p:nvSpPr>
          <p:cNvPr id="3" name="2 Marcador de gráfico"/>
          <p:cNvSpPr>
            <a:spLocks noGrp="1"/>
          </p:cNvSpPr>
          <p:nvPr>
            <p:ph type="chart" idx="1"/>
          </p:nvPr>
        </p:nvSpPr>
        <p:spPr>
          <a:xfrm>
            <a:off x="1828800" y="2133600"/>
            <a:ext cx="7162800" cy="4038600"/>
          </a:xfrm>
        </p:spPr>
        <p:txBody>
          <a:bodyPr/>
          <a:lstStyle/>
          <a:p>
            <a:endParaRPr lang="es-E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8288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4864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4" name="Picture 20" descr="stuff"/>
          <p:cNvPicPr>
            <a:picLocks noChangeAspect="1" noChangeArrowheads="1"/>
          </p:cNvPicPr>
          <p:nvPr userDrawn="1"/>
        </p:nvPicPr>
        <p:blipFill>
          <a:blip r:embed="rId14"/>
          <a:srcRect/>
          <a:stretch>
            <a:fillRect/>
          </a:stretch>
        </p:blipFill>
        <p:spPr bwMode="auto">
          <a:xfrm>
            <a:off x="0" y="0"/>
            <a:ext cx="9144000" cy="5129213"/>
          </a:xfrm>
          <a:prstGeom prst="rect">
            <a:avLst/>
          </a:prstGeom>
          <a:noFill/>
        </p:spPr>
      </p:pic>
      <p:sp>
        <p:nvSpPr>
          <p:cNvPr id="1057" name="Rectangle 33"/>
          <p:cNvSpPr>
            <a:spLocks noChangeArrowheads="1"/>
          </p:cNvSpPr>
          <p:nvPr userDrawn="1"/>
        </p:nvSpPr>
        <p:spPr bwMode="auto">
          <a:xfrm>
            <a:off x="1295400" y="1752600"/>
            <a:ext cx="7848600" cy="3505200"/>
          </a:xfrm>
          <a:prstGeom prst="rect">
            <a:avLst/>
          </a:prstGeom>
          <a:solidFill>
            <a:schemeClr val="bg1"/>
          </a:solidFill>
          <a:ln w="9525" algn="ctr">
            <a:solidFill>
              <a:schemeClr val="bg1"/>
            </a:solidFill>
            <a:miter lim="800000"/>
            <a:headEnd/>
            <a:tailEnd/>
          </a:ln>
          <a:effectLst/>
        </p:spPr>
        <p:txBody>
          <a:bodyPr wrap="none" anchor="ctr"/>
          <a:lstStyle/>
          <a:p>
            <a:endParaRPr lang="es-ES"/>
          </a:p>
        </p:txBody>
      </p:sp>
      <p:sp>
        <p:nvSpPr>
          <p:cNvPr id="1026" name="Rectangle 2"/>
          <p:cNvSpPr>
            <a:spLocks noGrp="1" noChangeArrowheads="1"/>
          </p:cNvSpPr>
          <p:nvPr>
            <p:ph type="title"/>
          </p:nvPr>
        </p:nvSpPr>
        <p:spPr bwMode="auto">
          <a:xfrm>
            <a:off x="1828800" y="1400175"/>
            <a:ext cx="7315200" cy="581025"/>
          </a:xfrm>
          <a:prstGeom prst="rect">
            <a:avLst/>
          </a:prstGeom>
          <a:solidFill>
            <a:srgbClr val="003366"/>
          </a:solidFill>
          <a:ln w="9525">
            <a:noFill/>
            <a:miter lim="800000"/>
            <a:headEnd/>
            <a:tailEnd/>
          </a:ln>
          <a:effectLst/>
        </p:spPr>
        <p:txBody>
          <a:bodyPr vert="horz" wrap="square" lIns="198000" tIns="45720" rIns="91440" bIns="45720" numCol="1" anchor="ctr" anchorCtr="0" compatLnSpc="1">
            <a:prstTxWarp prst="textNoShape">
              <a:avLst/>
            </a:prstTxWarp>
          </a:bodyPr>
          <a:lstStyle/>
          <a:p>
            <a:pPr lvl="0"/>
            <a:r>
              <a:rPr lang="fr-FR" smtClean="0"/>
              <a:t>Click to edit Master title style</a:t>
            </a:r>
          </a:p>
        </p:txBody>
      </p:sp>
      <p:sp>
        <p:nvSpPr>
          <p:cNvPr id="1027" name="Rectangle 3"/>
          <p:cNvSpPr>
            <a:spLocks noGrp="1" noChangeArrowheads="1"/>
          </p:cNvSpPr>
          <p:nvPr>
            <p:ph type="body" idx="1"/>
          </p:nvPr>
        </p:nvSpPr>
        <p:spPr bwMode="auto">
          <a:xfrm>
            <a:off x="1828800" y="2133600"/>
            <a:ext cx="71628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1047" name="Oval 23"/>
          <p:cNvSpPr>
            <a:spLocks noChangeArrowheads="1"/>
          </p:cNvSpPr>
          <p:nvPr userDrawn="1"/>
        </p:nvSpPr>
        <p:spPr bwMode="auto">
          <a:xfrm>
            <a:off x="1433513" y="6159500"/>
            <a:ext cx="65087" cy="65088"/>
          </a:xfrm>
          <a:prstGeom prst="ellipse">
            <a:avLst/>
          </a:prstGeom>
          <a:solidFill>
            <a:srgbClr val="BDD2F2"/>
          </a:solidFill>
          <a:ln w="9525" algn="ctr">
            <a:noFill/>
            <a:round/>
            <a:headEnd/>
            <a:tailEnd/>
          </a:ln>
          <a:effectLst/>
        </p:spPr>
        <p:txBody>
          <a:bodyPr wrap="none" anchor="ctr"/>
          <a:lstStyle/>
          <a:p>
            <a:endParaRPr lang="es-ES"/>
          </a:p>
        </p:txBody>
      </p:sp>
      <p:sp>
        <p:nvSpPr>
          <p:cNvPr id="1048" name="Oval 24"/>
          <p:cNvSpPr>
            <a:spLocks noChangeArrowheads="1"/>
          </p:cNvSpPr>
          <p:nvPr userDrawn="1"/>
        </p:nvSpPr>
        <p:spPr bwMode="auto">
          <a:xfrm>
            <a:off x="2193925" y="6159500"/>
            <a:ext cx="65088" cy="65088"/>
          </a:xfrm>
          <a:prstGeom prst="ellipse">
            <a:avLst/>
          </a:prstGeom>
          <a:solidFill>
            <a:srgbClr val="BDD2F2"/>
          </a:solidFill>
          <a:ln w="9525" algn="ctr">
            <a:noFill/>
            <a:round/>
            <a:headEnd/>
            <a:tailEnd/>
          </a:ln>
          <a:effectLst/>
        </p:spPr>
        <p:txBody>
          <a:bodyPr wrap="none" anchor="ctr"/>
          <a:lstStyle/>
          <a:p>
            <a:endParaRPr lang="es-ES"/>
          </a:p>
        </p:txBody>
      </p:sp>
      <p:sp>
        <p:nvSpPr>
          <p:cNvPr id="1049" name="Oval 25"/>
          <p:cNvSpPr>
            <a:spLocks noChangeArrowheads="1"/>
          </p:cNvSpPr>
          <p:nvPr userDrawn="1"/>
        </p:nvSpPr>
        <p:spPr bwMode="auto">
          <a:xfrm>
            <a:off x="2954338" y="6159500"/>
            <a:ext cx="65087" cy="65088"/>
          </a:xfrm>
          <a:prstGeom prst="ellipse">
            <a:avLst/>
          </a:prstGeom>
          <a:solidFill>
            <a:srgbClr val="BDD2F2"/>
          </a:solidFill>
          <a:ln w="9525" algn="ctr">
            <a:noFill/>
            <a:round/>
            <a:headEnd/>
            <a:tailEnd/>
          </a:ln>
          <a:effectLst/>
        </p:spPr>
        <p:txBody>
          <a:bodyPr wrap="none" anchor="ctr"/>
          <a:lstStyle/>
          <a:p>
            <a:endParaRPr lang="es-ES"/>
          </a:p>
        </p:txBody>
      </p:sp>
      <p:sp>
        <p:nvSpPr>
          <p:cNvPr id="1050" name="Oval 26"/>
          <p:cNvSpPr>
            <a:spLocks noChangeArrowheads="1"/>
          </p:cNvSpPr>
          <p:nvPr userDrawn="1"/>
        </p:nvSpPr>
        <p:spPr bwMode="auto">
          <a:xfrm>
            <a:off x="3714750" y="6159500"/>
            <a:ext cx="65088" cy="65088"/>
          </a:xfrm>
          <a:prstGeom prst="ellipse">
            <a:avLst/>
          </a:prstGeom>
          <a:solidFill>
            <a:srgbClr val="BDD2F2"/>
          </a:solidFill>
          <a:ln w="9525" algn="ctr">
            <a:noFill/>
            <a:round/>
            <a:headEnd/>
            <a:tailEnd/>
          </a:ln>
          <a:effectLst/>
        </p:spPr>
        <p:txBody>
          <a:bodyPr wrap="none" anchor="ctr"/>
          <a:lstStyle/>
          <a:p>
            <a:endParaRPr lang="es-ES"/>
          </a:p>
        </p:txBody>
      </p:sp>
      <p:sp>
        <p:nvSpPr>
          <p:cNvPr id="1051" name="Oval 27"/>
          <p:cNvSpPr>
            <a:spLocks noChangeArrowheads="1"/>
          </p:cNvSpPr>
          <p:nvPr userDrawn="1"/>
        </p:nvSpPr>
        <p:spPr bwMode="auto">
          <a:xfrm>
            <a:off x="4475163" y="6159500"/>
            <a:ext cx="65087" cy="65088"/>
          </a:xfrm>
          <a:prstGeom prst="ellipse">
            <a:avLst/>
          </a:prstGeom>
          <a:solidFill>
            <a:srgbClr val="BDD2F2"/>
          </a:solidFill>
          <a:ln w="9525" algn="ctr">
            <a:noFill/>
            <a:round/>
            <a:headEnd/>
            <a:tailEnd/>
          </a:ln>
          <a:effectLst/>
        </p:spPr>
        <p:txBody>
          <a:bodyPr wrap="none" anchor="ctr"/>
          <a:lstStyle/>
          <a:p>
            <a:endParaRPr lang="es-ES"/>
          </a:p>
        </p:txBody>
      </p:sp>
      <p:sp>
        <p:nvSpPr>
          <p:cNvPr id="1052" name="Oval 28"/>
          <p:cNvSpPr>
            <a:spLocks noChangeArrowheads="1"/>
          </p:cNvSpPr>
          <p:nvPr userDrawn="1"/>
        </p:nvSpPr>
        <p:spPr bwMode="auto">
          <a:xfrm>
            <a:off x="5237163" y="6159500"/>
            <a:ext cx="65087" cy="65088"/>
          </a:xfrm>
          <a:prstGeom prst="ellipse">
            <a:avLst/>
          </a:prstGeom>
          <a:solidFill>
            <a:srgbClr val="BDD2F2"/>
          </a:solidFill>
          <a:ln w="9525" algn="ctr">
            <a:noFill/>
            <a:round/>
            <a:headEnd/>
            <a:tailEnd/>
          </a:ln>
          <a:effectLst/>
        </p:spPr>
        <p:txBody>
          <a:bodyPr wrap="none" anchor="ctr"/>
          <a:lstStyle/>
          <a:p>
            <a:endParaRPr lang="es-ES"/>
          </a:p>
        </p:txBody>
      </p:sp>
      <p:sp>
        <p:nvSpPr>
          <p:cNvPr id="1053" name="Oval 29"/>
          <p:cNvSpPr>
            <a:spLocks noChangeArrowheads="1"/>
          </p:cNvSpPr>
          <p:nvPr userDrawn="1"/>
        </p:nvSpPr>
        <p:spPr bwMode="auto">
          <a:xfrm>
            <a:off x="5997575" y="6159500"/>
            <a:ext cx="65088" cy="65088"/>
          </a:xfrm>
          <a:prstGeom prst="ellipse">
            <a:avLst/>
          </a:prstGeom>
          <a:solidFill>
            <a:srgbClr val="BDD2F2"/>
          </a:solidFill>
          <a:ln w="9525" algn="ctr">
            <a:noFill/>
            <a:round/>
            <a:headEnd/>
            <a:tailEnd/>
          </a:ln>
          <a:effectLst/>
        </p:spPr>
        <p:txBody>
          <a:bodyPr wrap="none" anchor="ctr"/>
          <a:lstStyle/>
          <a:p>
            <a:endParaRPr lang="es-ES"/>
          </a:p>
        </p:txBody>
      </p:sp>
      <p:sp>
        <p:nvSpPr>
          <p:cNvPr id="1054" name="Oval 30"/>
          <p:cNvSpPr>
            <a:spLocks noChangeArrowheads="1"/>
          </p:cNvSpPr>
          <p:nvPr userDrawn="1"/>
        </p:nvSpPr>
        <p:spPr bwMode="auto">
          <a:xfrm>
            <a:off x="6757988" y="6159500"/>
            <a:ext cx="65087" cy="65088"/>
          </a:xfrm>
          <a:prstGeom prst="ellipse">
            <a:avLst/>
          </a:prstGeom>
          <a:solidFill>
            <a:srgbClr val="BDD2F2"/>
          </a:solidFill>
          <a:ln w="9525" algn="ctr">
            <a:noFill/>
            <a:round/>
            <a:headEnd/>
            <a:tailEnd/>
          </a:ln>
          <a:effectLst/>
        </p:spPr>
        <p:txBody>
          <a:bodyPr wrap="none" anchor="ctr"/>
          <a:lstStyle/>
          <a:p>
            <a:endParaRPr lang="es-ES"/>
          </a:p>
        </p:txBody>
      </p:sp>
      <p:sp>
        <p:nvSpPr>
          <p:cNvPr id="1055" name="Oval 31"/>
          <p:cNvSpPr>
            <a:spLocks noChangeArrowheads="1"/>
          </p:cNvSpPr>
          <p:nvPr userDrawn="1"/>
        </p:nvSpPr>
        <p:spPr bwMode="auto">
          <a:xfrm>
            <a:off x="7518400" y="6159500"/>
            <a:ext cx="65088" cy="65088"/>
          </a:xfrm>
          <a:prstGeom prst="ellipse">
            <a:avLst/>
          </a:prstGeom>
          <a:solidFill>
            <a:srgbClr val="BDD2F2"/>
          </a:solidFill>
          <a:ln w="9525" algn="ctr">
            <a:noFill/>
            <a:round/>
            <a:headEnd/>
            <a:tailEnd/>
          </a:ln>
          <a:effectLst/>
        </p:spPr>
        <p:txBody>
          <a:bodyPr wrap="none" anchor="ctr"/>
          <a:lstStyle/>
          <a:p>
            <a:endParaRPr lang="es-ES"/>
          </a:p>
        </p:txBody>
      </p:sp>
      <p:sp>
        <p:nvSpPr>
          <p:cNvPr id="1056" name="Oval 32"/>
          <p:cNvSpPr>
            <a:spLocks noChangeArrowheads="1"/>
          </p:cNvSpPr>
          <p:nvPr userDrawn="1"/>
        </p:nvSpPr>
        <p:spPr bwMode="auto">
          <a:xfrm>
            <a:off x="8280400" y="6159500"/>
            <a:ext cx="65088" cy="65088"/>
          </a:xfrm>
          <a:prstGeom prst="ellipse">
            <a:avLst/>
          </a:prstGeom>
          <a:solidFill>
            <a:srgbClr val="BDD2F2"/>
          </a:solidFill>
          <a:ln w="9525" algn="ctr">
            <a:noFill/>
            <a:round/>
            <a:headEnd/>
            <a:tailEnd/>
          </a:ln>
          <a:effectLst/>
        </p:spPr>
        <p:txBody>
          <a:bodyPr wrap="none" anchor="ctr"/>
          <a:lstStyle/>
          <a:p>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random/>
  </p:transition>
  <p:txStyles>
    <p:titleStyle>
      <a:lvl1pPr algn="l" rtl="0" fontAlgn="base">
        <a:spcBef>
          <a:spcPct val="0"/>
        </a:spcBef>
        <a:spcAft>
          <a:spcPct val="0"/>
        </a:spcAft>
        <a:defRPr sz="3600">
          <a:solidFill>
            <a:schemeClr val="bg1"/>
          </a:solidFill>
          <a:latin typeface="+mj-lt"/>
          <a:ea typeface="+mj-ea"/>
          <a:cs typeface="+mj-cs"/>
        </a:defRPr>
      </a:lvl1pPr>
      <a:lvl2pPr algn="l" rtl="0" fontAlgn="base">
        <a:spcBef>
          <a:spcPct val="0"/>
        </a:spcBef>
        <a:spcAft>
          <a:spcPct val="0"/>
        </a:spcAft>
        <a:defRPr sz="3600">
          <a:solidFill>
            <a:schemeClr val="bg1"/>
          </a:solidFill>
          <a:latin typeface="Arial" charset="0"/>
        </a:defRPr>
      </a:lvl2pPr>
      <a:lvl3pPr algn="l" rtl="0" fontAlgn="base">
        <a:spcBef>
          <a:spcPct val="0"/>
        </a:spcBef>
        <a:spcAft>
          <a:spcPct val="0"/>
        </a:spcAft>
        <a:defRPr sz="3600">
          <a:solidFill>
            <a:schemeClr val="bg1"/>
          </a:solidFill>
          <a:latin typeface="Arial" charset="0"/>
        </a:defRPr>
      </a:lvl3pPr>
      <a:lvl4pPr algn="l" rtl="0" fontAlgn="base">
        <a:spcBef>
          <a:spcPct val="0"/>
        </a:spcBef>
        <a:spcAft>
          <a:spcPct val="0"/>
        </a:spcAft>
        <a:defRPr sz="3600">
          <a:solidFill>
            <a:schemeClr val="bg1"/>
          </a:solidFill>
          <a:latin typeface="Arial" charset="0"/>
        </a:defRPr>
      </a:lvl4pPr>
      <a:lvl5pPr algn="l" rtl="0" fontAlgn="base">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fontAlgn="base">
        <a:spcBef>
          <a:spcPct val="20000"/>
        </a:spcBef>
        <a:spcAft>
          <a:spcPct val="0"/>
        </a:spcAft>
        <a:buClr>
          <a:srgbClr val="B4CCE2"/>
        </a:buClr>
        <a:buChar char="•"/>
        <a:defRPr sz="2400">
          <a:solidFill>
            <a:schemeClr val="tx1"/>
          </a:solidFill>
          <a:latin typeface="+mn-lt"/>
          <a:ea typeface="+mn-ea"/>
          <a:cs typeface="+mn-cs"/>
        </a:defRPr>
      </a:lvl1pPr>
      <a:lvl2pPr marL="742950" indent="-285750" algn="l" rtl="0" fontAlgn="base">
        <a:spcBef>
          <a:spcPct val="20000"/>
        </a:spcBef>
        <a:spcAft>
          <a:spcPct val="0"/>
        </a:spcAft>
        <a:buClr>
          <a:srgbClr val="B4CCE2"/>
        </a:buClr>
        <a:buChar char="–"/>
        <a:defRPr sz="2000">
          <a:solidFill>
            <a:schemeClr val="tx1"/>
          </a:solidFill>
          <a:latin typeface="+mn-lt"/>
        </a:defRPr>
      </a:lvl2pPr>
      <a:lvl3pPr marL="1143000" indent="-228600" algn="l" rtl="0" fontAlgn="base">
        <a:spcBef>
          <a:spcPct val="20000"/>
        </a:spcBef>
        <a:spcAft>
          <a:spcPct val="0"/>
        </a:spcAft>
        <a:buClr>
          <a:srgbClr val="B4CCE2"/>
        </a:buClr>
        <a:buChar char="•"/>
        <a:defRPr>
          <a:solidFill>
            <a:schemeClr val="tx1"/>
          </a:solidFill>
          <a:latin typeface="+mn-lt"/>
        </a:defRPr>
      </a:lvl3pPr>
      <a:lvl4pPr marL="1600200" indent="-228600" algn="l" rtl="0" fontAlgn="base">
        <a:spcBef>
          <a:spcPct val="20000"/>
        </a:spcBef>
        <a:spcAft>
          <a:spcPct val="0"/>
        </a:spcAft>
        <a:buClr>
          <a:srgbClr val="B4CCE2"/>
        </a:buClr>
        <a:buChar char="–"/>
        <a:defRPr sz="1600">
          <a:solidFill>
            <a:schemeClr val="tx1"/>
          </a:solidFill>
          <a:latin typeface="+mn-lt"/>
        </a:defRPr>
      </a:lvl4pPr>
      <a:lvl5pPr marL="2057400" indent="-228600" algn="l" rtl="0" fontAlgn="base">
        <a:spcBef>
          <a:spcPct val="20000"/>
        </a:spcBef>
        <a:spcAft>
          <a:spcPct val="0"/>
        </a:spcAft>
        <a:buClr>
          <a:srgbClr val="B4CCE2"/>
        </a:buClr>
        <a:buChar char="»"/>
        <a:defRPr sz="1600">
          <a:solidFill>
            <a:schemeClr val="tx1"/>
          </a:solidFill>
          <a:latin typeface="+mn-lt"/>
        </a:defRPr>
      </a:lvl5pPr>
      <a:lvl6pPr marL="2514600" indent="-228600" algn="l" rtl="0" fontAlgn="base">
        <a:spcBef>
          <a:spcPct val="20000"/>
        </a:spcBef>
        <a:spcAft>
          <a:spcPct val="0"/>
        </a:spcAft>
        <a:buClr>
          <a:srgbClr val="B4CCE2"/>
        </a:buClr>
        <a:buChar char="»"/>
        <a:defRPr sz="1600">
          <a:solidFill>
            <a:schemeClr val="tx1"/>
          </a:solidFill>
          <a:latin typeface="+mn-lt"/>
        </a:defRPr>
      </a:lvl6pPr>
      <a:lvl7pPr marL="2971800" indent="-228600" algn="l" rtl="0" fontAlgn="base">
        <a:spcBef>
          <a:spcPct val="20000"/>
        </a:spcBef>
        <a:spcAft>
          <a:spcPct val="0"/>
        </a:spcAft>
        <a:buClr>
          <a:srgbClr val="B4CCE2"/>
        </a:buClr>
        <a:buChar char="»"/>
        <a:defRPr sz="1600">
          <a:solidFill>
            <a:schemeClr val="tx1"/>
          </a:solidFill>
          <a:latin typeface="+mn-lt"/>
        </a:defRPr>
      </a:lvl7pPr>
      <a:lvl8pPr marL="3429000" indent="-228600" algn="l" rtl="0" fontAlgn="base">
        <a:spcBef>
          <a:spcPct val="20000"/>
        </a:spcBef>
        <a:spcAft>
          <a:spcPct val="0"/>
        </a:spcAft>
        <a:buClr>
          <a:srgbClr val="B4CCE2"/>
        </a:buClr>
        <a:buChar char="»"/>
        <a:defRPr sz="1600">
          <a:solidFill>
            <a:schemeClr val="tx1"/>
          </a:solidFill>
          <a:latin typeface="+mn-lt"/>
        </a:defRPr>
      </a:lvl8pPr>
      <a:lvl9pPr marL="3886200" indent="-228600" algn="l" rtl="0" fontAlgn="base">
        <a:spcBef>
          <a:spcPct val="20000"/>
        </a:spcBef>
        <a:spcAft>
          <a:spcPct val="0"/>
        </a:spcAft>
        <a:buClr>
          <a:srgbClr val="B4CCE2"/>
        </a:buClr>
        <a:buChar char="»"/>
        <a:defRPr sz="16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5765800" y="4117975"/>
            <a:ext cx="2717800" cy="1901825"/>
          </a:xfrm>
        </p:spPr>
        <p:txBody>
          <a:bodyPr/>
          <a:lstStyle/>
          <a:p>
            <a:pPr algn="r"/>
            <a:r>
              <a:rPr lang="en-US" sz="1600" i="1" dirty="0" smtClean="0">
                <a:solidFill>
                  <a:srgbClr val="003366"/>
                </a:solidFill>
                <a:effectLst>
                  <a:outerShdw blurRad="38100" dist="38100" dir="2700000" algn="tl">
                    <a:srgbClr val="000000">
                      <a:alpha val="43137"/>
                    </a:srgbClr>
                  </a:outerShdw>
                </a:effectLst>
              </a:rPr>
              <a:t>Profesor Mauricio Rojas</a:t>
            </a:r>
            <a:r>
              <a:rPr lang="en-US" sz="1400" dirty="0" smtClean="0">
                <a:solidFill>
                  <a:srgbClr val="003366"/>
                </a:solidFill>
              </a:rPr>
              <a:t/>
            </a:r>
            <a:br>
              <a:rPr lang="en-US" sz="1400" dirty="0" smtClean="0">
                <a:solidFill>
                  <a:srgbClr val="003366"/>
                </a:solidFill>
              </a:rPr>
            </a:br>
            <a:endParaRPr lang="en-US" sz="1400" dirty="0">
              <a:solidFill>
                <a:srgbClr val="003366"/>
              </a:solidFill>
            </a:endParaRPr>
          </a:p>
        </p:txBody>
      </p:sp>
      <p:sp>
        <p:nvSpPr>
          <p:cNvPr id="3" name="Rectangle 2"/>
          <p:cNvSpPr txBox="1">
            <a:spLocks noChangeArrowheads="1"/>
          </p:cNvSpPr>
          <p:nvPr/>
        </p:nvSpPr>
        <p:spPr bwMode="auto">
          <a:xfrm>
            <a:off x="1473200" y="358775"/>
            <a:ext cx="7378700" cy="1736725"/>
          </a:xfrm>
          <a:prstGeom prst="rect">
            <a:avLst/>
          </a:prstGeom>
          <a:solidFill>
            <a:schemeClr val="bg1"/>
          </a:solidFill>
          <a:ln w="9525" algn="ctr">
            <a:noFill/>
            <a:miter lim="800000"/>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pPr algn="ctr">
              <a:spcBef>
                <a:spcPct val="20000"/>
              </a:spcBef>
            </a:pPr>
            <a:r>
              <a:rPr lang="en-GB" sz="3600" u="sng" kern="0" dirty="0">
                <a:solidFill>
                  <a:srgbClr val="003366"/>
                </a:solidFill>
                <a:effectLst>
                  <a:outerShdw blurRad="38100" dist="38100" dir="2700000" algn="tl">
                    <a:srgbClr val="000000">
                      <a:alpha val="43137"/>
                    </a:srgbClr>
                  </a:outerShdw>
                </a:effectLst>
                <a:latin typeface="Garamond" pitchFamily="18" charset="0"/>
                <a:ea typeface="+mj-ea"/>
                <a:cs typeface="+mj-cs"/>
              </a:rPr>
              <a:t>Sistemas de Información Contable y Modelos de Desición Financiera para Empresas del Sector Real</a:t>
            </a:r>
            <a:endParaRPr lang="en-US" sz="3600" u="sng" kern="0" dirty="0">
              <a:solidFill>
                <a:srgbClr val="003366"/>
              </a:solidFill>
              <a:effectLst>
                <a:outerShdw blurRad="38100" dist="38100" dir="2700000" algn="tl">
                  <a:srgbClr val="000000">
                    <a:alpha val="43137"/>
                  </a:srgbClr>
                </a:outerShdw>
              </a:effectLst>
              <a:latin typeface="Garamond" pitchFamily="18" charset="0"/>
              <a:ea typeface="+mj-ea"/>
              <a:cs typeface="+mj-cs"/>
            </a:endParaRPr>
          </a:p>
        </p:txBody>
      </p:sp>
      <p:sp>
        <p:nvSpPr>
          <p:cNvPr id="4" name="Rectangle 2"/>
          <p:cNvSpPr txBox="1">
            <a:spLocks noChangeArrowheads="1"/>
          </p:cNvSpPr>
          <p:nvPr/>
        </p:nvSpPr>
        <p:spPr bwMode="auto">
          <a:xfrm>
            <a:off x="838200" y="2568575"/>
            <a:ext cx="6781800" cy="1470025"/>
          </a:xfrm>
          <a:prstGeom prst="rect">
            <a:avLst/>
          </a:prstGeom>
          <a:solidFill>
            <a:schemeClr val="bg1"/>
          </a:solid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3600" u="sng" kern="0" dirty="0" err="1">
                <a:solidFill>
                  <a:srgbClr val="003366"/>
                </a:solidFill>
                <a:effectLst>
                  <a:outerShdw blurRad="38100" dist="38100" dir="2700000" algn="tl">
                    <a:srgbClr val="000000">
                      <a:alpha val="43137"/>
                    </a:srgbClr>
                  </a:outerShdw>
                </a:effectLst>
                <a:latin typeface="Garamond" pitchFamily="18" charset="0"/>
                <a:ea typeface="+mj-ea"/>
                <a:cs typeface="+mj-cs"/>
              </a:rPr>
              <a:t>Documentos</a:t>
            </a:r>
            <a:r>
              <a:rPr lang="en-US" sz="3600" u="sng" kern="0" dirty="0">
                <a:solidFill>
                  <a:srgbClr val="003366"/>
                </a:solidFill>
                <a:effectLst>
                  <a:outerShdw blurRad="38100" dist="38100" dir="2700000" algn="tl">
                    <a:srgbClr val="000000">
                      <a:alpha val="43137"/>
                    </a:srgbClr>
                  </a:outerShdw>
                </a:effectLst>
                <a:latin typeface="Garamond" pitchFamily="18" charset="0"/>
                <a:ea typeface="+mj-ea"/>
                <a:cs typeface="+mj-cs"/>
              </a:rPr>
              <a:t> </a:t>
            </a:r>
            <a:r>
              <a:rPr lang="en-US" sz="3600" u="sng" kern="0" dirty="0" err="1">
                <a:solidFill>
                  <a:srgbClr val="003366"/>
                </a:solidFill>
                <a:effectLst>
                  <a:outerShdw blurRad="38100" dist="38100" dir="2700000" algn="tl">
                    <a:srgbClr val="000000">
                      <a:alpha val="43137"/>
                    </a:srgbClr>
                  </a:outerShdw>
                </a:effectLst>
                <a:latin typeface="Garamond" pitchFamily="18" charset="0"/>
                <a:ea typeface="+mj-ea"/>
                <a:cs typeface="+mj-cs"/>
              </a:rPr>
              <a:t>Comerciales</a:t>
            </a:r>
            <a:r>
              <a:rPr lang="en-US" sz="3600" u="sng" kern="0" dirty="0">
                <a:solidFill>
                  <a:srgbClr val="003366"/>
                </a:solidFill>
                <a:effectLst>
                  <a:outerShdw blurRad="38100" dist="38100" dir="2700000" algn="tl">
                    <a:srgbClr val="000000">
                      <a:alpha val="43137"/>
                    </a:srgbClr>
                  </a:outerShdw>
                </a:effectLst>
                <a:latin typeface="Garamond" pitchFamily="18" charset="0"/>
                <a:ea typeface="+mj-ea"/>
                <a:cs typeface="+mj-cs"/>
              </a:rPr>
              <a:t> y </a:t>
            </a:r>
            <a:r>
              <a:rPr lang="en-US" sz="3600" u="sng" kern="0" dirty="0" err="1">
                <a:solidFill>
                  <a:srgbClr val="003366"/>
                </a:solidFill>
                <a:effectLst>
                  <a:outerShdw blurRad="38100" dist="38100" dir="2700000" algn="tl">
                    <a:srgbClr val="000000">
                      <a:alpha val="43137"/>
                    </a:srgbClr>
                  </a:outerShdw>
                </a:effectLst>
                <a:latin typeface="Garamond" pitchFamily="18" charset="0"/>
                <a:ea typeface="+mj-ea"/>
                <a:cs typeface="+mj-cs"/>
              </a:rPr>
              <a:t>Títulos</a:t>
            </a:r>
            <a:r>
              <a:rPr lang="en-US" sz="3600" u="sng" kern="0" dirty="0">
                <a:solidFill>
                  <a:srgbClr val="003366"/>
                </a:solidFill>
                <a:effectLst>
                  <a:outerShdw blurRad="38100" dist="38100" dir="2700000" algn="tl">
                    <a:srgbClr val="000000">
                      <a:alpha val="43137"/>
                    </a:srgbClr>
                  </a:outerShdw>
                </a:effectLst>
                <a:latin typeface="Garamond" pitchFamily="18" charset="0"/>
                <a:ea typeface="+mj-ea"/>
                <a:cs typeface="+mj-cs"/>
              </a:rPr>
              <a:t> </a:t>
            </a:r>
            <a:r>
              <a:rPr lang="en-US" sz="3600" u="sng" kern="0" dirty="0" err="1">
                <a:solidFill>
                  <a:srgbClr val="003366"/>
                </a:solidFill>
                <a:effectLst>
                  <a:outerShdw blurRad="38100" dist="38100" dir="2700000" algn="tl">
                    <a:srgbClr val="000000">
                      <a:alpha val="43137"/>
                    </a:srgbClr>
                  </a:outerShdw>
                </a:effectLst>
                <a:latin typeface="Garamond" pitchFamily="18" charset="0"/>
                <a:ea typeface="+mj-ea"/>
                <a:cs typeface="+mj-cs"/>
              </a:rPr>
              <a:t>Valores</a:t>
            </a:r>
            <a:endParaRPr lang="en-US" sz="3600" u="sng" kern="0" dirty="0">
              <a:solidFill>
                <a:srgbClr val="003366"/>
              </a:solidFill>
              <a:effectLst>
                <a:outerShdw blurRad="38100" dist="38100" dir="2700000" algn="tl">
                  <a:srgbClr val="000000">
                    <a:alpha val="43137"/>
                  </a:srgbClr>
                </a:outerShdw>
              </a:effectLst>
              <a:latin typeface="Garamond" pitchFamily="18" charset="0"/>
              <a:ea typeface="+mj-ea"/>
              <a:cs typeface="+mj-cs"/>
            </a:endParaRPr>
          </a:p>
        </p:txBody>
      </p:sp>
      <p:pic>
        <p:nvPicPr>
          <p:cNvPr id="6" name="5 Imagen" descr="documentos contables.jpg"/>
          <p:cNvPicPr>
            <a:picLocks noChangeAspect="1"/>
          </p:cNvPicPr>
          <p:nvPr/>
        </p:nvPicPr>
        <p:blipFill>
          <a:blip r:embed="rId3"/>
          <a:stretch>
            <a:fillRect/>
          </a:stretch>
        </p:blipFill>
        <p:spPr>
          <a:xfrm>
            <a:off x="1320800" y="4112105"/>
            <a:ext cx="3162300" cy="1975182"/>
          </a:xfrm>
          <a:prstGeom prst="rect">
            <a:avLst/>
          </a:prstGeom>
        </p:spPr>
      </p:pic>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124200" y="1400175"/>
            <a:ext cx="6019800" cy="581025"/>
          </a:xfrm>
        </p:spPr>
        <p:txBody>
          <a:bodyPr/>
          <a:lstStyle/>
          <a:p>
            <a:pPr algn="ctr"/>
            <a:r>
              <a:rPr lang="en-GB" b="1">
                <a:latin typeface="Garamond" pitchFamily="18" charset="0"/>
              </a:rPr>
              <a:t>SOPORTES CONTABLES</a:t>
            </a:r>
            <a:endParaRPr lang="en-US" b="1">
              <a:latin typeface="Garamond" pitchFamily="18" charset="0"/>
            </a:endParaRPr>
          </a:p>
        </p:txBody>
      </p:sp>
      <p:sp>
        <p:nvSpPr>
          <p:cNvPr id="29699" name="Rectangle 3"/>
          <p:cNvSpPr>
            <a:spLocks noChangeArrowheads="1"/>
          </p:cNvSpPr>
          <p:nvPr/>
        </p:nvSpPr>
        <p:spPr bwMode="auto">
          <a:xfrm>
            <a:off x="930275" y="2482850"/>
            <a:ext cx="8124825" cy="519113"/>
          </a:xfrm>
          <a:prstGeom prst="rect">
            <a:avLst/>
          </a:prstGeom>
          <a:noFill/>
          <a:ln w="9525" algn="ctr">
            <a:noFill/>
            <a:miter lim="800000"/>
            <a:headEnd/>
            <a:tailEnd/>
          </a:ln>
          <a:effectLst/>
        </p:spPr>
        <p:txBody>
          <a:bodyPr anchor="ctr">
            <a:spAutoFit/>
          </a:bodyPr>
          <a:lstStyle/>
          <a:p>
            <a:pPr algn="l"/>
            <a:r>
              <a:rPr lang="es-ES" sz="2800" u="sng">
                <a:solidFill>
                  <a:srgbClr val="003366"/>
                </a:solidFill>
                <a:latin typeface="Calibri" pitchFamily="34" charset="0"/>
              </a:rPr>
              <a:t>LOS PRINCIPALES SOPORTES DE CONTABILIDAD SON</a:t>
            </a:r>
            <a:r>
              <a:rPr lang="es-ES" sz="2800">
                <a:solidFill>
                  <a:srgbClr val="003366"/>
                </a:solidFill>
                <a:latin typeface="Calibri" pitchFamily="34" charset="0"/>
              </a:rPr>
              <a:t>:</a:t>
            </a:r>
          </a:p>
        </p:txBody>
      </p:sp>
      <p:sp>
        <p:nvSpPr>
          <p:cNvPr id="29700" name="Rectangle 4"/>
          <p:cNvSpPr>
            <a:spLocks noChangeArrowheads="1"/>
          </p:cNvSpPr>
          <p:nvPr/>
        </p:nvSpPr>
        <p:spPr bwMode="auto">
          <a:xfrm>
            <a:off x="757238" y="3687763"/>
            <a:ext cx="8083550" cy="2378075"/>
          </a:xfrm>
          <a:prstGeom prst="rect">
            <a:avLst/>
          </a:prstGeom>
          <a:noFill/>
          <a:ln w="9525" algn="ctr">
            <a:noFill/>
            <a:miter lim="800000"/>
            <a:headEnd/>
            <a:tailEnd/>
          </a:ln>
          <a:effectLst/>
        </p:spPr>
        <p:txBody>
          <a:bodyPr anchor="ctr">
            <a:spAutoFit/>
          </a:bodyPr>
          <a:lstStyle/>
          <a:p>
            <a:pPr algn="just"/>
            <a:r>
              <a:rPr lang="es-ES" sz="3000" i="1" u="sng">
                <a:solidFill>
                  <a:srgbClr val="003366"/>
                </a:solidFill>
                <a:latin typeface="Calibri" pitchFamily="34" charset="0"/>
              </a:rPr>
              <a:t>FACTURA</a:t>
            </a:r>
            <a:r>
              <a:rPr lang="es-ES" sz="3000" i="1">
                <a:solidFill>
                  <a:srgbClr val="003366"/>
                </a:solidFill>
                <a:latin typeface="Calibri" pitchFamily="34" charset="0"/>
              </a:rPr>
              <a:t>: </a:t>
            </a:r>
            <a:r>
              <a:rPr lang="es-ES" sz="3000">
                <a:solidFill>
                  <a:srgbClr val="003366"/>
                </a:solidFill>
                <a:latin typeface="Calibri" pitchFamily="34" charset="0"/>
              </a:rPr>
              <a:t>es un soporte contable que contiene además de los datos generales de los soportes de contabilidad, la descripción de los artículos comprados o vendidos, los fletes e impuestos que se causen y las condiciones de pago.</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124200" y="1400175"/>
            <a:ext cx="6019800" cy="581025"/>
          </a:xfrm>
        </p:spPr>
        <p:txBody>
          <a:bodyPr/>
          <a:lstStyle/>
          <a:p>
            <a:pPr algn="ctr"/>
            <a:r>
              <a:rPr lang="en-GB" b="1">
                <a:latin typeface="Garamond" pitchFamily="18" charset="0"/>
              </a:rPr>
              <a:t>SOPORTES CONTABLES</a:t>
            </a:r>
            <a:endParaRPr lang="en-US" b="1">
              <a:latin typeface="Garamond" pitchFamily="18" charset="0"/>
            </a:endParaRPr>
          </a:p>
        </p:txBody>
      </p:sp>
      <p:sp>
        <p:nvSpPr>
          <p:cNvPr id="30723" name="Rectangle 3"/>
          <p:cNvSpPr>
            <a:spLocks noChangeArrowheads="1"/>
          </p:cNvSpPr>
          <p:nvPr/>
        </p:nvSpPr>
        <p:spPr bwMode="auto">
          <a:xfrm>
            <a:off x="930275" y="2482850"/>
            <a:ext cx="8124825" cy="519113"/>
          </a:xfrm>
          <a:prstGeom prst="rect">
            <a:avLst/>
          </a:prstGeom>
          <a:noFill/>
          <a:ln w="9525" algn="ctr">
            <a:noFill/>
            <a:miter lim="800000"/>
            <a:headEnd/>
            <a:tailEnd/>
          </a:ln>
          <a:effectLst/>
        </p:spPr>
        <p:txBody>
          <a:bodyPr anchor="ctr">
            <a:spAutoFit/>
          </a:bodyPr>
          <a:lstStyle/>
          <a:p>
            <a:pPr algn="l"/>
            <a:r>
              <a:rPr lang="es-ES" sz="2800" u="sng">
                <a:solidFill>
                  <a:srgbClr val="003366"/>
                </a:solidFill>
                <a:latin typeface="Calibri" pitchFamily="34" charset="0"/>
              </a:rPr>
              <a:t>LOS PRINCIPALES SOPORTES DE CONTABILIDAD SON</a:t>
            </a:r>
            <a:r>
              <a:rPr lang="es-ES" sz="2800">
                <a:solidFill>
                  <a:srgbClr val="003366"/>
                </a:solidFill>
                <a:latin typeface="Calibri" pitchFamily="34" charset="0"/>
              </a:rPr>
              <a:t>:</a:t>
            </a:r>
          </a:p>
        </p:txBody>
      </p:sp>
      <p:sp>
        <p:nvSpPr>
          <p:cNvPr id="30724" name="Rectangle 4"/>
          <p:cNvSpPr>
            <a:spLocks noChangeArrowheads="1"/>
          </p:cNvSpPr>
          <p:nvPr/>
        </p:nvSpPr>
        <p:spPr bwMode="auto">
          <a:xfrm>
            <a:off x="757238" y="3967163"/>
            <a:ext cx="8083550" cy="1920875"/>
          </a:xfrm>
          <a:prstGeom prst="rect">
            <a:avLst/>
          </a:prstGeom>
          <a:noFill/>
          <a:ln w="9525" algn="ctr">
            <a:noFill/>
            <a:miter lim="800000"/>
            <a:headEnd/>
            <a:tailEnd/>
          </a:ln>
          <a:effectLst/>
        </p:spPr>
        <p:txBody>
          <a:bodyPr anchor="ctr">
            <a:spAutoFit/>
          </a:bodyPr>
          <a:lstStyle/>
          <a:p>
            <a:pPr algn="just"/>
            <a:r>
              <a:rPr lang="es-ES" sz="3000" i="1" u="sng">
                <a:solidFill>
                  <a:srgbClr val="003366"/>
                </a:solidFill>
                <a:latin typeface="Calibri" pitchFamily="34" charset="0"/>
              </a:rPr>
              <a:t>COMPROBANTE DE PAGO</a:t>
            </a:r>
            <a:r>
              <a:rPr lang="es-ES" sz="3000" i="1">
                <a:solidFill>
                  <a:srgbClr val="003366"/>
                </a:solidFill>
                <a:latin typeface="Calibri" pitchFamily="34" charset="0"/>
              </a:rPr>
              <a:t>: </a:t>
            </a:r>
            <a:r>
              <a:rPr lang="es-ES" sz="3000">
                <a:solidFill>
                  <a:srgbClr val="003366"/>
                </a:solidFill>
                <a:latin typeface="Calibri" pitchFamily="34" charset="0"/>
              </a:rPr>
              <a:t>Llamado también orden de pago o comprobante de egreso, es un soporte que respalda el pago de una determinada cantidad de dinero por medio de un cheque. </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124200" y="1400175"/>
            <a:ext cx="6019800" cy="581025"/>
          </a:xfrm>
        </p:spPr>
        <p:txBody>
          <a:bodyPr/>
          <a:lstStyle/>
          <a:p>
            <a:pPr algn="ctr"/>
            <a:r>
              <a:rPr lang="en-GB" b="1">
                <a:latin typeface="Garamond" pitchFamily="18" charset="0"/>
              </a:rPr>
              <a:t>SOPORTES CONTABLES</a:t>
            </a:r>
            <a:endParaRPr lang="en-US" b="1">
              <a:latin typeface="Garamond" pitchFamily="18" charset="0"/>
            </a:endParaRPr>
          </a:p>
        </p:txBody>
      </p:sp>
      <p:sp>
        <p:nvSpPr>
          <p:cNvPr id="31747" name="Rectangle 3"/>
          <p:cNvSpPr>
            <a:spLocks noChangeArrowheads="1"/>
          </p:cNvSpPr>
          <p:nvPr/>
        </p:nvSpPr>
        <p:spPr bwMode="auto">
          <a:xfrm>
            <a:off x="930275" y="2482850"/>
            <a:ext cx="8124825" cy="519113"/>
          </a:xfrm>
          <a:prstGeom prst="rect">
            <a:avLst/>
          </a:prstGeom>
          <a:noFill/>
          <a:ln w="9525" algn="ctr">
            <a:noFill/>
            <a:miter lim="800000"/>
            <a:headEnd/>
            <a:tailEnd/>
          </a:ln>
          <a:effectLst/>
        </p:spPr>
        <p:txBody>
          <a:bodyPr anchor="ctr">
            <a:spAutoFit/>
          </a:bodyPr>
          <a:lstStyle/>
          <a:p>
            <a:pPr algn="l"/>
            <a:r>
              <a:rPr lang="es-ES" sz="2800" u="sng">
                <a:solidFill>
                  <a:srgbClr val="003366"/>
                </a:solidFill>
                <a:latin typeface="Calibri" pitchFamily="34" charset="0"/>
              </a:rPr>
              <a:t>LOS PRINCIPALES SOPORTES DE CONTABILIDAD SON</a:t>
            </a:r>
            <a:r>
              <a:rPr lang="es-ES" sz="2800">
                <a:solidFill>
                  <a:srgbClr val="003366"/>
                </a:solidFill>
                <a:latin typeface="Calibri" pitchFamily="34" charset="0"/>
              </a:rPr>
              <a:t>:</a:t>
            </a:r>
          </a:p>
        </p:txBody>
      </p:sp>
      <p:sp>
        <p:nvSpPr>
          <p:cNvPr id="31748" name="Rectangle 4"/>
          <p:cNvSpPr>
            <a:spLocks noChangeArrowheads="1"/>
          </p:cNvSpPr>
          <p:nvPr/>
        </p:nvSpPr>
        <p:spPr bwMode="auto">
          <a:xfrm>
            <a:off x="757238" y="3357563"/>
            <a:ext cx="8083550" cy="2835275"/>
          </a:xfrm>
          <a:prstGeom prst="rect">
            <a:avLst/>
          </a:prstGeom>
          <a:noFill/>
          <a:ln w="9525" algn="ctr">
            <a:noFill/>
            <a:miter lim="800000"/>
            <a:headEnd/>
            <a:tailEnd/>
          </a:ln>
          <a:effectLst/>
        </p:spPr>
        <p:txBody>
          <a:bodyPr anchor="ctr">
            <a:spAutoFit/>
          </a:bodyPr>
          <a:lstStyle/>
          <a:p>
            <a:pPr algn="just"/>
            <a:r>
              <a:rPr lang="es-ES" sz="3000" i="1" u="sng">
                <a:solidFill>
                  <a:srgbClr val="003366"/>
                </a:solidFill>
                <a:latin typeface="Calibri" pitchFamily="34" charset="0"/>
              </a:rPr>
              <a:t>NOTA DÉBITO</a:t>
            </a:r>
            <a:r>
              <a:rPr lang="es-ES" sz="3000" i="1">
                <a:solidFill>
                  <a:srgbClr val="003366"/>
                </a:solidFill>
                <a:latin typeface="Calibri" pitchFamily="34" charset="0"/>
              </a:rPr>
              <a:t>: </a:t>
            </a:r>
            <a:r>
              <a:rPr lang="es-ES" sz="3000">
                <a:solidFill>
                  <a:srgbClr val="003366"/>
                </a:solidFill>
                <a:latin typeface="Calibri" pitchFamily="34" charset="0"/>
              </a:rPr>
              <a:t>Es un comprobante que utiliza la empresa para cargar en la cuenta de sus clientes, un mayor valor por concepto de omisión o error en la liquidación de facturas y los intereses causados por financiación o por mora en el pago de sus obligaciones. </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124200" y="1400175"/>
            <a:ext cx="6019800" cy="581025"/>
          </a:xfrm>
        </p:spPr>
        <p:txBody>
          <a:bodyPr/>
          <a:lstStyle/>
          <a:p>
            <a:pPr algn="ctr"/>
            <a:r>
              <a:rPr lang="en-GB" b="1">
                <a:latin typeface="Garamond" pitchFamily="18" charset="0"/>
              </a:rPr>
              <a:t>SOPORTES CONTABLES</a:t>
            </a:r>
            <a:endParaRPr lang="en-US" b="1">
              <a:latin typeface="Garamond" pitchFamily="18" charset="0"/>
            </a:endParaRPr>
          </a:p>
        </p:txBody>
      </p:sp>
      <p:sp>
        <p:nvSpPr>
          <p:cNvPr id="32771" name="Rectangle 3"/>
          <p:cNvSpPr>
            <a:spLocks noChangeArrowheads="1"/>
          </p:cNvSpPr>
          <p:nvPr/>
        </p:nvSpPr>
        <p:spPr bwMode="auto">
          <a:xfrm>
            <a:off x="930275" y="2482850"/>
            <a:ext cx="8124825" cy="519113"/>
          </a:xfrm>
          <a:prstGeom prst="rect">
            <a:avLst/>
          </a:prstGeom>
          <a:noFill/>
          <a:ln w="9525" algn="ctr">
            <a:noFill/>
            <a:miter lim="800000"/>
            <a:headEnd/>
            <a:tailEnd/>
          </a:ln>
          <a:effectLst/>
        </p:spPr>
        <p:txBody>
          <a:bodyPr anchor="ctr">
            <a:spAutoFit/>
          </a:bodyPr>
          <a:lstStyle/>
          <a:p>
            <a:pPr algn="l"/>
            <a:r>
              <a:rPr lang="es-ES" sz="2800" u="sng">
                <a:solidFill>
                  <a:srgbClr val="003366"/>
                </a:solidFill>
                <a:latin typeface="Calibri" pitchFamily="34" charset="0"/>
              </a:rPr>
              <a:t>LOS PRINCIPALES SOPORTES DE CONTABILIDAD SON</a:t>
            </a:r>
            <a:r>
              <a:rPr lang="es-ES" sz="2800">
                <a:solidFill>
                  <a:srgbClr val="003366"/>
                </a:solidFill>
                <a:latin typeface="Calibri" pitchFamily="34" charset="0"/>
              </a:rPr>
              <a:t>:</a:t>
            </a:r>
          </a:p>
        </p:txBody>
      </p:sp>
      <p:sp>
        <p:nvSpPr>
          <p:cNvPr id="32772" name="Rectangle 4"/>
          <p:cNvSpPr>
            <a:spLocks noChangeArrowheads="1"/>
          </p:cNvSpPr>
          <p:nvPr/>
        </p:nvSpPr>
        <p:spPr bwMode="auto">
          <a:xfrm>
            <a:off x="630238" y="3586163"/>
            <a:ext cx="8324850" cy="2378075"/>
          </a:xfrm>
          <a:prstGeom prst="rect">
            <a:avLst/>
          </a:prstGeom>
          <a:noFill/>
          <a:ln w="9525" algn="ctr">
            <a:noFill/>
            <a:miter lim="800000"/>
            <a:headEnd/>
            <a:tailEnd/>
          </a:ln>
          <a:effectLst/>
        </p:spPr>
        <p:txBody>
          <a:bodyPr anchor="ctr">
            <a:spAutoFit/>
          </a:bodyPr>
          <a:lstStyle/>
          <a:p>
            <a:pPr algn="just"/>
            <a:r>
              <a:rPr lang="es-ES" sz="3000" i="1" u="sng">
                <a:solidFill>
                  <a:srgbClr val="003366"/>
                </a:solidFill>
                <a:latin typeface="Calibri" pitchFamily="34" charset="0"/>
              </a:rPr>
              <a:t>NOTA CRÉDITO</a:t>
            </a:r>
            <a:r>
              <a:rPr lang="es-ES" sz="3000" i="1">
                <a:solidFill>
                  <a:srgbClr val="003366"/>
                </a:solidFill>
                <a:latin typeface="Calibri" pitchFamily="34" charset="0"/>
              </a:rPr>
              <a:t>: </a:t>
            </a:r>
            <a:r>
              <a:rPr lang="es-ES" sz="3000">
                <a:solidFill>
                  <a:srgbClr val="003366"/>
                </a:solidFill>
                <a:latin typeface="Calibri" pitchFamily="34" charset="0"/>
              </a:rPr>
              <a:t>Cuando la empresa concede descuentos y rebajas que no estén liquidados en la factura o cuando los clientes hacen devoluciones totales o parciales de las mercancías, para su contabilización se utiliza este comprobante. </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124200" y="1400175"/>
            <a:ext cx="6019800" cy="581025"/>
          </a:xfrm>
        </p:spPr>
        <p:txBody>
          <a:bodyPr/>
          <a:lstStyle/>
          <a:p>
            <a:pPr algn="ctr"/>
            <a:r>
              <a:rPr lang="en-GB" b="1">
                <a:latin typeface="Garamond" pitchFamily="18" charset="0"/>
              </a:rPr>
              <a:t>SOPORTES CONTABLES</a:t>
            </a:r>
            <a:endParaRPr lang="en-US" b="1">
              <a:latin typeface="Garamond" pitchFamily="18" charset="0"/>
            </a:endParaRPr>
          </a:p>
        </p:txBody>
      </p:sp>
      <p:sp>
        <p:nvSpPr>
          <p:cNvPr id="33795" name="Rectangle 3"/>
          <p:cNvSpPr>
            <a:spLocks noChangeArrowheads="1"/>
          </p:cNvSpPr>
          <p:nvPr/>
        </p:nvSpPr>
        <p:spPr bwMode="auto">
          <a:xfrm>
            <a:off x="930275" y="2482850"/>
            <a:ext cx="8124825" cy="519113"/>
          </a:xfrm>
          <a:prstGeom prst="rect">
            <a:avLst/>
          </a:prstGeom>
          <a:noFill/>
          <a:ln w="9525" algn="ctr">
            <a:noFill/>
            <a:miter lim="800000"/>
            <a:headEnd/>
            <a:tailEnd/>
          </a:ln>
          <a:effectLst/>
        </p:spPr>
        <p:txBody>
          <a:bodyPr anchor="ctr">
            <a:spAutoFit/>
          </a:bodyPr>
          <a:lstStyle/>
          <a:p>
            <a:pPr algn="l"/>
            <a:r>
              <a:rPr lang="es-ES" sz="2800" u="sng">
                <a:solidFill>
                  <a:srgbClr val="003366"/>
                </a:solidFill>
                <a:latin typeface="Calibri" pitchFamily="34" charset="0"/>
              </a:rPr>
              <a:t>LOS PRINCIPALES SOPORTES DE CONTABILIDAD SON</a:t>
            </a:r>
            <a:r>
              <a:rPr lang="es-ES" sz="2800">
                <a:solidFill>
                  <a:srgbClr val="003366"/>
                </a:solidFill>
                <a:latin typeface="Calibri" pitchFamily="34" charset="0"/>
              </a:rPr>
              <a:t>:</a:t>
            </a:r>
          </a:p>
        </p:txBody>
      </p:sp>
      <p:sp>
        <p:nvSpPr>
          <p:cNvPr id="33796" name="Rectangle 4"/>
          <p:cNvSpPr>
            <a:spLocks noChangeArrowheads="1"/>
          </p:cNvSpPr>
          <p:nvPr/>
        </p:nvSpPr>
        <p:spPr bwMode="auto">
          <a:xfrm>
            <a:off x="757238" y="4081463"/>
            <a:ext cx="8083550" cy="1463675"/>
          </a:xfrm>
          <a:prstGeom prst="rect">
            <a:avLst/>
          </a:prstGeom>
          <a:noFill/>
          <a:ln w="9525" algn="ctr">
            <a:noFill/>
            <a:miter lim="800000"/>
            <a:headEnd/>
            <a:tailEnd/>
          </a:ln>
          <a:effectLst/>
        </p:spPr>
        <p:txBody>
          <a:bodyPr anchor="ctr">
            <a:spAutoFit/>
          </a:bodyPr>
          <a:lstStyle/>
          <a:p>
            <a:pPr algn="just"/>
            <a:r>
              <a:rPr lang="es-ES" sz="3000" i="1" u="sng">
                <a:solidFill>
                  <a:srgbClr val="003366"/>
                </a:solidFill>
                <a:latin typeface="Calibri" pitchFamily="34" charset="0"/>
              </a:rPr>
              <a:t>RECIBO DE CAJA MENOR</a:t>
            </a:r>
            <a:r>
              <a:rPr lang="es-ES" sz="3000" i="1">
                <a:solidFill>
                  <a:srgbClr val="003366"/>
                </a:solidFill>
                <a:latin typeface="Calibri" pitchFamily="34" charset="0"/>
              </a:rPr>
              <a:t>: </a:t>
            </a:r>
            <a:r>
              <a:rPr lang="es-ES" sz="3000">
                <a:solidFill>
                  <a:srgbClr val="003366"/>
                </a:solidFill>
                <a:latin typeface="Calibri" pitchFamily="34" charset="0"/>
              </a:rPr>
              <a:t>es un soporte de los gastos pagados en efectivo, por cuantías mínimas que no requieren el giro de un cheque. </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124200" y="1400175"/>
            <a:ext cx="6019800" cy="581025"/>
          </a:xfrm>
        </p:spPr>
        <p:txBody>
          <a:bodyPr/>
          <a:lstStyle/>
          <a:p>
            <a:pPr algn="ctr"/>
            <a:r>
              <a:rPr lang="en-GB" b="1">
                <a:latin typeface="Garamond" pitchFamily="18" charset="0"/>
              </a:rPr>
              <a:t>SOPORTES CONTABLES</a:t>
            </a:r>
            <a:endParaRPr lang="en-US" b="1">
              <a:latin typeface="Garamond" pitchFamily="18" charset="0"/>
            </a:endParaRPr>
          </a:p>
        </p:txBody>
      </p:sp>
      <p:sp>
        <p:nvSpPr>
          <p:cNvPr id="34819" name="Rectangle 3"/>
          <p:cNvSpPr>
            <a:spLocks noChangeArrowheads="1"/>
          </p:cNvSpPr>
          <p:nvPr/>
        </p:nvSpPr>
        <p:spPr bwMode="auto">
          <a:xfrm>
            <a:off x="930275" y="2482850"/>
            <a:ext cx="8124825" cy="519113"/>
          </a:xfrm>
          <a:prstGeom prst="rect">
            <a:avLst/>
          </a:prstGeom>
          <a:noFill/>
          <a:ln w="9525" algn="ctr">
            <a:noFill/>
            <a:miter lim="800000"/>
            <a:headEnd/>
            <a:tailEnd/>
          </a:ln>
          <a:effectLst/>
        </p:spPr>
        <p:txBody>
          <a:bodyPr anchor="ctr">
            <a:spAutoFit/>
          </a:bodyPr>
          <a:lstStyle/>
          <a:p>
            <a:pPr algn="l"/>
            <a:r>
              <a:rPr lang="es-ES" sz="2800" u="sng">
                <a:solidFill>
                  <a:srgbClr val="003366"/>
                </a:solidFill>
                <a:latin typeface="Calibri" pitchFamily="34" charset="0"/>
              </a:rPr>
              <a:t>LOS PRINCIPALES SOPORTES DE CONTABILIDAD SON</a:t>
            </a:r>
            <a:r>
              <a:rPr lang="es-ES" sz="2800">
                <a:solidFill>
                  <a:srgbClr val="003366"/>
                </a:solidFill>
                <a:latin typeface="Calibri" pitchFamily="34" charset="0"/>
              </a:rPr>
              <a:t>:</a:t>
            </a:r>
          </a:p>
        </p:txBody>
      </p:sp>
      <p:sp>
        <p:nvSpPr>
          <p:cNvPr id="34820" name="Rectangle 4"/>
          <p:cNvSpPr>
            <a:spLocks noChangeArrowheads="1"/>
          </p:cNvSpPr>
          <p:nvPr/>
        </p:nvSpPr>
        <p:spPr bwMode="auto">
          <a:xfrm>
            <a:off x="757238" y="3903663"/>
            <a:ext cx="8083550" cy="1920875"/>
          </a:xfrm>
          <a:prstGeom prst="rect">
            <a:avLst/>
          </a:prstGeom>
          <a:noFill/>
          <a:ln w="9525" algn="ctr">
            <a:noFill/>
            <a:miter lim="800000"/>
            <a:headEnd/>
            <a:tailEnd/>
          </a:ln>
          <a:effectLst/>
        </p:spPr>
        <p:txBody>
          <a:bodyPr anchor="ctr">
            <a:spAutoFit/>
          </a:bodyPr>
          <a:lstStyle/>
          <a:p>
            <a:pPr algn="just"/>
            <a:r>
              <a:rPr lang="es-ES" sz="3000" i="1" u="sng">
                <a:solidFill>
                  <a:srgbClr val="003366"/>
                </a:solidFill>
                <a:latin typeface="Calibri" pitchFamily="34" charset="0"/>
              </a:rPr>
              <a:t>NOTA DE CONTABILIDAD</a:t>
            </a:r>
            <a:r>
              <a:rPr lang="es-ES" sz="3000" i="1">
                <a:solidFill>
                  <a:srgbClr val="003366"/>
                </a:solidFill>
                <a:latin typeface="Calibri" pitchFamily="34" charset="0"/>
              </a:rPr>
              <a:t>: </a:t>
            </a:r>
            <a:r>
              <a:rPr lang="es-ES" sz="3000">
                <a:solidFill>
                  <a:srgbClr val="003366"/>
                </a:solidFill>
                <a:latin typeface="Calibri" pitchFamily="34" charset="0"/>
              </a:rPr>
              <a:t>Este documento se prepara para registrar las operaciones que no tienen un soporte contable como es el caso de los asientos de corrección, ajustes y cierre. </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124200" y="1400175"/>
            <a:ext cx="6019800" cy="581025"/>
          </a:xfrm>
        </p:spPr>
        <p:txBody>
          <a:bodyPr/>
          <a:lstStyle/>
          <a:p>
            <a:pPr algn="ctr"/>
            <a:r>
              <a:rPr lang="en-GB" b="1">
                <a:latin typeface="Garamond" pitchFamily="18" charset="0"/>
              </a:rPr>
              <a:t>SOPORTES CONTABLES</a:t>
            </a:r>
            <a:endParaRPr lang="en-US" b="1">
              <a:latin typeface="Garamond" pitchFamily="18" charset="0"/>
            </a:endParaRPr>
          </a:p>
        </p:txBody>
      </p:sp>
      <p:sp>
        <p:nvSpPr>
          <p:cNvPr id="35843" name="Rectangle 3"/>
          <p:cNvSpPr>
            <a:spLocks noChangeArrowheads="1"/>
          </p:cNvSpPr>
          <p:nvPr/>
        </p:nvSpPr>
        <p:spPr bwMode="auto">
          <a:xfrm>
            <a:off x="930275" y="2482850"/>
            <a:ext cx="8124825" cy="519113"/>
          </a:xfrm>
          <a:prstGeom prst="rect">
            <a:avLst/>
          </a:prstGeom>
          <a:noFill/>
          <a:ln w="9525" algn="ctr">
            <a:noFill/>
            <a:miter lim="800000"/>
            <a:headEnd/>
            <a:tailEnd/>
          </a:ln>
          <a:effectLst/>
        </p:spPr>
        <p:txBody>
          <a:bodyPr anchor="ctr">
            <a:spAutoFit/>
          </a:bodyPr>
          <a:lstStyle/>
          <a:p>
            <a:pPr algn="l"/>
            <a:r>
              <a:rPr lang="es-ES" sz="2800" u="sng">
                <a:solidFill>
                  <a:srgbClr val="003366"/>
                </a:solidFill>
                <a:latin typeface="Calibri" pitchFamily="34" charset="0"/>
              </a:rPr>
              <a:t>LOS PRINCIPALES SOPORTES DE CONTABILIDAD SON</a:t>
            </a:r>
            <a:r>
              <a:rPr lang="es-ES" sz="2800">
                <a:solidFill>
                  <a:srgbClr val="003366"/>
                </a:solidFill>
                <a:latin typeface="Calibri" pitchFamily="34" charset="0"/>
              </a:rPr>
              <a:t>:</a:t>
            </a:r>
          </a:p>
        </p:txBody>
      </p:sp>
      <p:sp>
        <p:nvSpPr>
          <p:cNvPr id="35844" name="Rectangle 4"/>
          <p:cNvSpPr>
            <a:spLocks noChangeArrowheads="1"/>
          </p:cNvSpPr>
          <p:nvPr/>
        </p:nvSpPr>
        <p:spPr bwMode="auto">
          <a:xfrm>
            <a:off x="693738" y="3357563"/>
            <a:ext cx="8235950" cy="2835275"/>
          </a:xfrm>
          <a:prstGeom prst="rect">
            <a:avLst/>
          </a:prstGeom>
          <a:noFill/>
          <a:ln w="9525" algn="ctr">
            <a:noFill/>
            <a:miter lim="800000"/>
            <a:headEnd/>
            <a:tailEnd/>
          </a:ln>
          <a:effectLst/>
        </p:spPr>
        <p:txBody>
          <a:bodyPr anchor="ctr">
            <a:spAutoFit/>
          </a:bodyPr>
          <a:lstStyle/>
          <a:p>
            <a:pPr algn="just"/>
            <a:r>
              <a:rPr lang="es-ES" sz="3000" i="1" u="sng">
                <a:solidFill>
                  <a:srgbClr val="003366"/>
                </a:solidFill>
                <a:latin typeface="Calibri" pitchFamily="34" charset="0"/>
              </a:rPr>
              <a:t>COMPROBANTE DIARIO DE CONTABILIDAD</a:t>
            </a:r>
            <a:r>
              <a:rPr lang="es-ES" sz="3000" i="1">
                <a:solidFill>
                  <a:srgbClr val="003366"/>
                </a:solidFill>
                <a:latin typeface="Calibri" pitchFamily="34" charset="0"/>
              </a:rPr>
              <a:t>: </a:t>
            </a:r>
            <a:r>
              <a:rPr lang="es-ES" sz="3000">
                <a:solidFill>
                  <a:srgbClr val="003366"/>
                </a:solidFill>
                <a:latin typeface="Calibri" pitchFamily="34" charset="0"/>
              </a:rPr>
              <a:t>Es un documento que debe elaborarse previamente al registro de cualquier operación y en el cual se indica el número, fecha, origen, descripción y cuantía de la operación, así como las cuentas afectadas con el asiento. </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203700" y="1400175"/>
            <a:ext cx="4940300" cy="581025"/>
          </a:xfrm>
        </p:spPr>
        <p:txBody>
          <a:bodyPr/>
          <a:lstStyle/>
          <a:p>
            <a:pPr algn="ctr"/>
            <a:r>
              <a:rPr lang="en-GB" b="1">
                <a:latin typeface="Garamond" pitchFamily="18" charset="0"/>
              </a:rPr>
              <a:t>TÍTULOS VALORES</a:t>
            </a:r>
            <a:endParaRPr lang="en-US" b="1">
              <a:latin typeface="Garamond" pitchFamily="18" charset="0"/>
            </a:endParaRPr>
          </a:p>
        </p:txBody>
      </p:sp>
      <p:sp>
        <p:nvSpPr>
          <p:cNvPr id="14343" name="Rectangle 7"/>
          <p:cNvSpPr>
            <a:spLocks noChangeArrowheads="1"/>
          </p:cNvSpPr>
          <p:nvPr/>
        </p:nvSpPr>
        <p:spPr bwMode="auto">
          <a:xfrm>
            <a:off x="538163" y="3522663"/>
            <a:ext cx="8369300" cy="2378075"/>
          </a:xfrm>
          <a:prstGeom prst="rect">
            <a:avLst/>
          </a:prstGeom>
          <a:noFill/>
          <a:ln w="9525" algn="ctr">
            <a:noFill/>
            <a:miter lim="800000"/>
            <a:headEnd/>
            <a:tailEnd/>
          </a:ln>
          <a:effectLst/>
        </p:spPr>
        <p:txBody>
          <a:bodyPr anchor="ctr">
            <a:spAutoFit/>
          </a:bodyPr>
          <a:lstStyle/>
          <a:p>
            <a:pPr algn="just"/>
            <a:r>
              <a:rPr lang="es-ES" sz="3000" i="1" u="sng">
                <a:solidFill>
                  <a:srgbClr val="003366"/>
                </a:solidFill>
                <a:effectLst>
                  <a:outerShdw blurRad="38100" dist="38100" dir="2700000" algn="tl">
                    <a:srgbClr val="C0C0C0"/>
                  </a:outerShdw>
                </a:effectLst>
                <a:latin typeface="Calibri" pitchFamily="34" charset="0"/>
              </a:rPr>
              <a:t>CHEQUE</a:t>
            </a:r>
            <a:r>
              <a:rPr lang="es-ES" sz="3000" i="1">
                <a:solidFill>
                  <a:srgbClr val="003366"/>
                </a:solidFill>
                <a:latin typeface="Calibri" pitchFamily="34" charset="0"/>
              </a:rPr>
              <a:t>: </a:t>
            </a:r>
            <a:r>
              <a:rPr lang="es-ES" sz="3000">
                <a:solidFill>
                  <a:srgbClr val="003366"/>
                </a:solidFill>
                <a:latin typeface="Calibri" pitchFamily="34" charset="0"/>
              </a:rPr>
              <a:t>Es un titulo valor por medio del cual una persona llamada "girador", ordena a un banco llamado "girado" que pague una determinada suma de dinero a la orden de un tercero llamado "beneficiario.</a:t>
            </a:r>
          </a:p>
        </p:txBody>
      </p:sp>
      <p:sp>
        <p:nvSpPr>
          <p:cNvPr id="14344" name="Rectangle 8"/>
          <p:cNvSpPr>
            <a:spLocks noChangeArrowheads="1"/>
          </p:cNvSpPr>
          <p:nvPr/>
        </p:nvSpPr>
        <p:spPr bwMode="auto">
          <a:xfrm>
            <a:off x="930275" y="2482850"/>
            <a:ext cx="8124825" cy="519113"/>
          </a:xfrm>
          <a:prstGeom prst="rect">
            <a:avLst/>
          </a:prstGeom>
          <a:noFill/>
          <a:ln w="9525" algn="ctr">
            <a:noFill/>
            <a:miter lim="800000"/>
            <a:headEnd/>
            <a:tailEnd/>
          </a:ln>
          <a:effectLst/>
        </p:spPr>
        <p:txBody>
          <a:bodyPr anchor="ctr">
            <a:spAutoFit/>
          </a:bodyPr>
          <a:lstStyle/>
          <a:p>
            <a:pPr algn="l"/>
            <a:r>
              <a:rPr lang="es-ES" sz="2800" u="sng">
                <a:solidFill>
                  <a:srgbClr val="003366"/>
                </a:solidFill>
                <a:latin typeface="Calibri" pitchFamily="34" charset="0"/>
              </a:rPr>
              <a:t>PRINCIPALES TÍTULOS VALORES </a:t>
            </a:r>
            <a:r>
              <a:rPr lang="es-ES" sz="2800">
                <a:solidFill>
                  <a:srgbClr val="003366"/>
                </a:solidFill>
                <a:latin typeface="Calibri" pitchFamily="34" charset="0"/>
              </a:rPr>
              <a:t>:</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203700" y="1400175"/>
            <a:ext cx="4940300" cy="581025"/>
          </a:xfrm>
        </p:spPr>
        <p:txBody>
          <a:bodyPr/>
          <a:lstStyle/>
          <a:p>
            <a:pPr algn="ctr"/>
            <a:r>
              <a:rPr lang="en-GB" b="1">
                <a:latin typeface="Garamond" pitchFamily="18" charset="0"/>
              </a:rPr>
              <a:t>TÍTULOS VALORES</a:t>
            </a:r>
            <a:endParaRPr lang="en-US" b="1">
              <a:latin typeface="Garamond" pitchFamily="18" charset="0"/>
            </a:endParaRPr>
          </a:p>
        </p:txBody>
      </p:sp>
      <p:sp>
        <p:nvSpPr>
          <p:cNvPr id="40963" name="Rectangle 3"/>
          <p:cNvSpPr>
            <a:spLocks noChangeArrowheads="1"/>
          </p:cNvSpPr>
          <p:nvPr/>
        </p:nvSpPr>
        <p:spPr bwMode="auto">
          <a:xfrm>
            <a:off x="652463" y="3408363"/>
            <a:ext cx="8369300" cy="2654300"/>
          </a:xfrm>
          <a:prstGeom prst="rect">
            <a:avLst/>
          </a:prstGeom>
          <a:noFill/>
          <a:ln w="9525" algn="ctr">
            <a:noFill/>
            <a:miter lim="800000"/>
            <a:headEnd/>
            <a:tailEnd/>
          </a:ln>
          <a:effectLst/>
        </p:spPr>
        <p:txBody>
          <a:bodyPr anchor="ctr">
            <a:spAutoFit/>
          </a:bodyPr>
          <a:lstStyle/>
          <a:p>
            <a:pPr algn="just"/>
            <a:r>
              <a:rPr lang="es-ES" sz="2800" i="1" u="sng">
                <a:solidFill>
                  <a:srgbClr val="003366"/>
                </a:solidFill>
                <a:effectLst>
                  <a:outerShdw blurRad="38100" dist="38100" dir="2700000" algn="tl">
                    <a:srgbClr val="C0C0C0"/>
                  </a:outerShdw>
                </a:effectLst>
                <a:latin typeface="Calibri" pitchFamily="34" charset="0"/>
              </a:rPr>
              <a:t>LETRA DE CAMBIO</a:t>
            </a:r>
            <a:r>
              <a:rPr lang="es-ES" sz="2800" i="1">
                <a:solidFill>
                  <a:srgbClr val="003366"/>
                </a:solidFill>
                <a:latin typeface="Calibri" pitchFamily="34" charset="0"/>
              </a:rPr>
              <a:t>: </a:t>
            </a:r>
            <a:r>
              <a:rPr lang="es-ES" sz="2800">
                <a:solidFill>
                  <a:srgbClr val="003366"/>
                </a:solidFill>
                <a:latin typeface="Calibri" pitchFamily="34" charset="0"/>
              </a:rPr>
              <a:t>es una orden incondicional de pago que da una persona llamada "girador" a otra llamada "girado", para que pague a la orden o al portador, cierta suma de dinero, a la vista o en una fecha determinada. Se utiliza como garantía de pago en compras y ventas a crédito.</a:t>
            </a:r>
          </a:p>
        </p:txBody>
      </p:sp>
      <p:sp>
        <p:nvSpPr>
          <p:cNvPr id="40964" name="Rectangle 4"/>
          <p:cNvSpPr>
            <a:spLocks noChangeArrowheads="1"/>
          </p:cNvSpPr>
          <p:nvPr/>
        </p:nvSpPr>
        <p:spPr bwMode="auto">
          <a:xfrm>
            <a:off x="930275" y="2482850"/>
            <a:ext cx="8124825" cy="519113"/>
          </a:xfrm>
          <a:prstGeom prst="rect">
            <a:avLst/>
          </a:prstGeom>
          <a:noFill/>
          <a:ln w="9525" algn="ctr">
            <a:noFill/>
            <a:miter lim="800000"/>
            <a:headEnd/>
            <a:tailEnd/>
          </a:ln>
          <a:effectLst/>
        </p:spPr>
        <p:txBody>
          <a:bodyPr anchor="ctr">
            <a:spAutoFit/>
          </a:bodyPr>
          <a:lstStyle/>
          <a:p>
            <a:pPr algn="l"/>
            <a:r>
              <a:rPr lang="es-ES" sz="2800" u="sng">
                <a:solidFill>
                  <a:srgbClr val="003366"/>
                </a:solidFill>
                <a:latin typeface="Calibri" pitchFamily="34" charset="0"/>
              </a:rPr>
              <a:t>PRINCIPALES TÍTULOS VALORES </a:t>
            </a:r>
            <a:r>
              <a:rPr lang="es-ES" sz="2800">
                <a:solidFill>
                  <a:srgbClr val="003366"/>
                </a:solidFill>
                <a:latin typeface="Calibri" pitchFamily="34" charset="0"/>
              </a:rPr>
              <a:t>:</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203700" y="1400175"/>
            <a:ext cx="4940300" cy="581025"/>
          </a:xfrm>
        </p:spPr>
        <p:txBody>
          <a:bodyPr/>
          <a:lstStyle/>
          <a:p>
            <a:pPr algn="ctr"/>
            <a:r>
              <a:rPr lang="en-GB" b="1">
                <a:latin typeface="Garamond" pitchFamily="18" charset="0"/>
              </a:rPr>
              <a:t>TÍTULOS VALORES</a:t>
            </a:r>
            <a:endParaRPr lang="en-US" b="1">
              <a:latin typeface="Garamond" pitchFamily="18" charset="0"/>
            </a:endParaRPr>
          </a:p>
        </p:txBody>
      </p:sp>
      <p:sp>
        <p:nvSpPr>
          <p:cNvPr id="41987" name="Rectangle 3"/>
          <p:cNvSpPr>
            <a:spLocks noChangeArrowheads="1"/>
          </p:cNvSpPr>
          <p:nvPr/>
        </p:nvSpPr>
        <p:spPr bwMode="auto">
          <a:xfrm>
            <a:off x="538163" y="3751263"/>
            <a:ext cx="8369300" cy="1920875"/>
          </a:xfrm>
          <a:prstGeom prst="rect">
            <a:avLst/>
          </a:prstGeom>
          <a:noFill/>
          <a:ln w="9525" algn="ctr">
            <a:noFill/>
            <a:miter lim="800000"/>
            <a:headEnd/>
            <a:tailEnd/>
          </a:ln>
          <a:effectLst/>
        </p:spPr>
        <p:txBody>
          <a:bodyPr anchor="ctr">
            <a:spAutoFit/>
          </a:bodyPr>
          <a:lstStyle/>
          <a:p>
            <a:pPr algn="just"/>
            <a:r>
              <a:rPr lang="es-ES" sz="3000" i="1" u="sng">
                <a:solidFill>
                  <a:srgbClr val="003366"/>
                </a:solidFill>
                <a:latin typeface="Calibri" pitchFamily="34" charset="0"/>
              </a:rPr>
              <a:t>PAGARÉ</a:t>
            </a:r>
            <a:r>
              <a:rPr lang="es-ES" sz="3000" i="1">
                <a:solidFill>
                  <a:srgbClr val="003366"/>
                </a:solidFill>
                <a:latin typeface="Calibri" pitchFamily="34" charset="0"/>
              </a:rPr>
              <a:t>: </a:t>
            </a:r>
            <a:r>
              <a:rPr lang="es-ES" sz="3000">
                <a:solidFill>
                  <a:srgbClr val="003366"/>
                </a:solidFill>
                <a:latin typeface="Calibri" pitchFamily="34" charset="0"/>
              </a:rPr>
              <a:t>Es un título valor mediante el cual una persona se obliga a pagar cierta cantidad de dinero en una fecha determinada. Este documento se utiliza para respaldar los créditos bancarios. </a:t>
            </a:r>
          </a:p>
        </p:txBody>
      </p:sp>
      <p:sp>
        <p:nvSpPr>
          <p:cNvPr id="41988" name="Rectangle 4"/>
          <p:cNvSpPr>
            <a:spLocks noChangeArrowheads="1"/>
          </p:cNvSpPr>
          <p:nvPr/>
        </p:nvSpPr>
        <p:spPr bwMode="auto">
          <a:xfrm>
            <a:off x="930275" y="2482850"/>
            <a:ext cx="8124825" cy="519113"/>
          </a:xfrm>
          <a:prstGeom prst="rect">
            <a:avLst/>
          </a:prstGeom>
          <a:noFill/>
          <a:ln w="9525" algn="ctr">
            <a:noFill/>
            <a:miter lim="800000"/>
            <a:headEnd/>
            <a:tailEnd/>
          </a:ln>
          <a:effectLst/>
        </p:spPr>
        <p:txBody>
          <a:bodyPr anchor="ctr">
            <a:spAutoFit/>
          </a:bodyPr>
          <a:lstStyle/>
          <a:p>
            <a:pPr algn="l"/>
            <a:r>
              <a:rPr lang="es-ES" sz="2800" u="sng">
                <a:solidFill>
                  <a:srgbClr val="003366"/>
                </a:solidFill>
                <a:latin typeface="Calibri" pitchFamily="34" charset="0"/>
              </a:rPr>
              <a:t>PRINCIPALES TÍTULOS VALORES </a:t>
            </a:r>
            <a:r>
              <a:rPr lang="es-ES" sz="2800">
                <a:solidFill>
                  <a:srgbClr val="003366"/>
                </a:solidFill>
                <a:latin typeface="Calibri" pitchFamily="34" charset="0"/>
              </a:rPr>
              <a:t>:</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828800" y="1362075"/>
            <a:ext cx="7315200" cy="581025"/>
          </a:xfrm>
        </p:spPr>
        <p:txBody>
          <a:bodyPr/>
          <a:lstStyle/>
          <a:p>
            <a:r>
              <a:rPr lang="en-GB" b="1" dirty="0">
                <a:latin typeface="Garamond" pitchFamily="18" charset="0"/>
              </a:rPr>
              <a:t>DOCUMENTOS CONTABLES</a:t>
            </a:r>
            <a:endParaRPr lang="en-US" b="1" dirty="0">
              <a:latin typeface="Garamond" pitchFamily="18" charset="0"/>
            </a:endParaRPr>
          </a:p>
        </p:txBody>
      </p:sp>
      <p:sp>
        <p:nvSpPr>
          <p:cNvPr id="12292" name="Rectangle 4"/>
          <p:cNvSpPr>
            <a:spLocks noChangeArrowheads="1"/>
          </p:cNvSpPr>
          <p:nvPr/>
        </p:nvSpPr>
        <p:spPr bwMode="auto">
          <a:xfrm>
            <a:off x="569913" y="3509963"/>
            <a:ext cx="8370887" cy="2225675"/>
          </a:xfrm>
          <a:prstGeom prst="rect">
            <a:avLst/>
          </a:prstGeom>
          <a:noFill/>
          <a:ln w="9525" algn="ctr">
            <a:noFill/>
            <a:miter lim="800000"/>
            <a:headEnd/>
            <a:tailEnd/>
          </a:ln>
          <a:effectLst/>
        </p:spPr>
        <p:txBody>
          <a:bodyPr anchor="ctr">
            <a:spAutoFit/>
          </a:bodyPr>
          <a:lstStyle/>
          <a:p>
            <a:pPr algn="just"/>
            <a:r>
              <a:rPr lang="es-ES" sz="3500" dirty="0">
                <a:solidFill>
                  <a:srgbClr val="003366"/>
                </a:solidFill>
                <a:latin typeface="Calibri" pitchFamily="34" charset="0"/>
              </a:rPr>
              <a:t>Los documentos contables son todos los comprobantes extendidos por escrito en los que se deja constancia de las operaciones que se realizan en la actividad mercantil.</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AutoShape 6"/>
          <p:cNvSpPr>
            <a:spLocks noChangeArrowheads="1"/>
          </p:cNvSpPr>
          <p:nvPr/>
        </p:nvSpPr>
        <p:spPr bwMode="auto">
          <a:xfrm>
            <a:off x="2647950" y="1806575"/>
            <a:ext cx="4902200" cy="327025"/>
          </a:xfrm>
          <a:prstGeom prst="roundRect">
            <a:avLst>
              <a:gd name="adj" fmla="val 16667"/>
            </a:avLst>
          </a:prstGeom>
          <a:solidFill>
            <a:srgbClr val="B83D68"/>
          </a:solidFill>
          <a:ln w="38100">
            <a:solidFill>
              <a:srgbClr val="F2F2F2"/>
            </a:solidFill>
            <a:round/>
            <a:headEnd/>
            <a:tailEnd/>
          </a:ln>
          <a:effectLst>
            <a:outerShdw dist="28398" dir="3806097" algn="ctr" rotWithShape="0">
              <a:srgbClr val="5B1E33">
                <a:alpha val="50000"/>
              </a:srgbClr>
            </a:outerShdw>
          </a:effectLst>
        </p:spPr>
        <p:txBody>
          <a:bodyPr/>
          <a:lstStyle/>
          <a:p>
            <a:pPr algn="ctr"/>
            <a:r>
              <a:rPr lang="es-ES" sz="1100">
                <a:latin typeface="Calibri" pitchFamily="34" charset="0"/>
              </a:rPr>
              <a:t>ES LA COMPROBACIÓN Y  JUSTIFICACIÓN DE LAS TRANSACCIONES</a:t>
            </a:r>
          </a:p>
        </p:txBody>
      </p:sp>
      <p:sp>
        <p:nvSpPr>
          <p:cNvPr id="43015" name="Oval 7"/>
          <p:cNvSpPr>
            <a:spLocks noChangeArrowheads="1"/>
          </p:cNvSpPr>
          <p:nvPr/>
        </p:nvSpPr>
        <p:spPr bwMode="auto">
          <a:xfrm>
            <a:off x="936625" y="2600325"/>
            <a:ext cx="1041400" cy="552450"/>
          </a:xfrm>
          <a:prstGeom prst="ellipse">
            <a:avLst/>
          </a:prstGeom>
          <a:solidFill>
            <a:srgbClr val="B83D68"/>
          </a:solidFill>
          <a:ln w="38100" algn="ctr">
            <a:solidFill>
              <a:srgbClr val="F2F2F2"/>
            </a:solidFill>
            <a:round/>
            <a:headEnd/>
            <a:tailEnd/>
          </a:ln>
          <a:effectLst>
            <a:outerShdw dist="28398" dir="3806097" algn="ctr" rotWithShape="0">
              <a:srgbClr val="5B1E33">
                <a:alpha val="50000"/>
              </a:srgbClr>
            </a:outerShdw>
          </a:effectLst>
        </p:spPr>
        <p:txBody>
          <a:bodyPr/>
          <a:lstStyle/>
          <a:p>
            <a:pPr algn="ctr"/>
            <a:r>
              <a:rPr lang="es-ES">
                <a:latin typeface="Calibri" pitchFamily="34" charset="0"/>
              </a:rPr>
              <a:t>ORDEN DE COMPRA</a:t>
            </a:r>
          </a:p>
        </p:txBody>
      </p:sp>
      <p:sp>
        <p:nvSpPr>
          <p:cNvPr id="43016" name="Oval 8"/>
          <p:cNvSpPr>
            <a:spLocks noChangeArrowheads="1"/>
          </p:cNvSpPr>
          <p:nvPr/>
        </p:nvSpPr>
        <p:spPr bwMode="auto">
          <a:xfrm>
            <a:off x="6311900" y="2593975"/>
            <a:ext cx="965200" cy="654050"/>
          </a:xfrm>
          <a:prstGeom prst="ellipse">
            <a:avLst/>
          </a:prstGeom>
          <a:solidFill>
            <a:srgbClr val="B83D68"/>
          </a:solidFill>
          <a:ln w="38100">
            <a:solidFill>
              <a:srgbClr val="F2F2F2"/>
            </a:solidFill>
            <a:round/>
            <a:headEnd/>
            <a:tailEnd/>
          </a:ln>
          <a:effectLst>
            <a:outerShdw dist="28398" dir="3806097" algn="ctr" rotWithShape="0">
              <a:srgbClr val="5B1E33">
                <a:alpha val="50000"/>
              </a:srgbClr>
            </a:outerShdw>
          </a:effectLst>
        </p:spPr>
        <p:txBody>
          <a:bodyPr/>
          <a:lstStyle/>
          <a:p>
            <a:pPr algn="ctr"/>
            <a:r>
              <a:rPr lang="es-ES">
                <a:latin typeface="Calibri" pitchFamily="34" charset="0"/>
              </a:rPr>
              <a:t>NOTA DEBITO Y CREDITO</a:t>
            </a:r>
          </a:p>
        </p:txBody>
      </p:sp>
      <p:sp>
        <p:nvSpPr>
          <p:cNvPr id="43018" name="Oval 10"/>
          <p:cNvSpPr>
            <a:spLocks noChangeArrowheads="1"/>
          </p:cNvSpPr>
          <p:nvPr/>
        </p:nvSpPr>
        <p:spPr bwMode="auto">
          <a:xfrm>
            <a:off x="4552950" y="2630488"/>
            <a:ext cx="965200" cy="490537"/>
          </a:xfrm>
          <a:prstGeom prst="ellipse">
            <a:avLst/>
          </a:prstGeom>
          <a:solidFill>
            <a:srgbClr val="B83D68"/>
          </a:solidFill>
          <a:ln w="38100">
            <a:solidFill>
              <a:srgbClr val="F2F2F2"/>
            </a:solidFill>
            <a:round/>
            <a:headEnd/>
            <a:tailEnd/>
          </a:ln>
          <a:effectLst>
            <a:outerShdw dist="28398" dir="3806097" algn="ctr" rotWithShape="0">
              <a:srgbClr val="5B1E33">
                <a:alpha val="50000"/>
              </a:srgbClr>
            </a:outerShdw>
          </a:effectLst>
        </p:spPr>
        <p:txBody>
          <a:bodyPr/>
          <a:lstStyle/>
          <a:p>
            <a:pPr algn="ctr"/>
            <a:r>
              <a:rPr lang="es-ES">
                <a:latin typeface="Calibri" pitchFamily="34" charset="0"/>
              </a:rPr>
              <a:t>CONSG.  BANCO</a:t>
            </a:r>
          </a:p>
        </p:txBody>
      </p:sp>
      <p:sp>
        <p:nvSpPr>
          <p:cNvPr id="43019" name="Oval 11"/>
          <p:cNvSpPr>
            <a:spLocks noChangeArrowheads="1"/>
          </p:cNvSpPr>
          <p:nvPr/>
        </p:nvSpPr>
        <p:spPr bwMode="auto">
          <a:xfrm>
            <a:off x="7788275" y="2651125"/>
            <a:ext cx="1019175" cy="438150"/>
          </a:xfrm>
          <a:prstGeom prst="ellipse">
            <a:avLst/>
          </a:prstGeom>
          <a:solidFill>
            <a:srgbClr val="B83D68"/>
          </a:solidFill>
          <a:ln w="38100">
            <a:solidFill>
              <a:srgbClr val="F2F2F2"/>
            </a:solidFill>
            <a:round/>
            <a:headEnd/>
            <a:tailEnd/>
          </a:ln>
          <a:effectLst>
            <a:outerShdw dist="28398" dir="3806097" algn="ctr" rotWithShape="0">
              <a:srgbClr val="5B1E33">
                <a:alpha val="50000"/>
              </a:srgbClr>
            </a:outerShdw>
          </a:effectLst>
        </p:spPr>
        <p:txBody>
          <a:bodyPr/>
          <a:lstStyle/>
          <a:p>
            <a:pPr algn="ctr"/>
            <a:r>
              <a:rPr lang="es-ES">
                <a:latin typeface="Calibri" pitchFamily="34" charset="0"/>
              </a:rPr>
              <a:t>FACTURA </a:t>
            </a:r>
          </a:p>
        </p:txBody>
      </p:sp>
      <p:sp>
        <p:nvSpPr>
          <p:cNvPr id="43022" name="Oval 14"/>
          <p:cNvSpPr>
            <a:spLocks noChangeArrowheads="1"/>
          </p:cNvSpPr>
          <p:nvPr/>
        </p:nvSpPr>
        <p:spPr bwMode="auto">
          <a:xfrm>
            <a:off x="2597150" y="2587625"/>
            <a:ext cx="1066800" cy="552450"/>
          </a:xfrm>
          <a:prstGeom prst="ellipse">
            <a:avLst/>
          </a:prstGeom>
          <a:solidFill>
            <a:srgbClr val="B83D68"/>
          </a:solidFill>
          <a:ln w="38100" algn="ctr">
            <a:solidFill>
              <a:srgbClr val="F2F2F2"/>
            </a:solidFill>
            <a:round/>
            <a:headEnd/>
            <a:tailEnd/>
          </a:ln>
          <a:effectLst>
            <a:outerShdw dist="28398" dir="3806097" algn="ctr" rotWithShape="0">
              <a:srgbClr val="5B1E33">
                <a:alpha val="50000"/>
              </a:srgbClr>
            </a:outerShdw>
          </a:effectLst>
        </p:spPr>
        <p:txBody>
          <a:bodyPr/>
          <a:lstStyle/>
          <a:p>
            <a:pPr algn="ctr"/>
            <a:r>
              <a:rPr lang="es-ES">
                <a:latin typeface="Calibri" pitchFamily="34" charset="0"/>
              </a:rPr>
              <a:t>RECIBO DE CAJA</a:t>
            </a:r>
          </a:p>
        </p:txBody>
      </p:sp>
      <p:sp>
        <p:nvSpPr>
          <p:cNvPr id="43026" name="AutoShape 18"/>
          <p:cNvSpPr>
            <a:spLocks noChangeArrowheads="1"/>
          </p:cNvSpPr>
          <p:nvPr/>
        </p:nvSpPr>
        <p:spPr bwMode="auto">
          <a:xfrm>
            <a:off x="2333625" y="3406775"/>
            <a:ext cx="1660525" cy="704850"/>
          </a:xfrm>
          <a:prstGeom prst="roundRect">
            <a:avLst>
              <a:gd name="adj" fmla="val 16667"/>
            </a:avLst>
          </a:prstGeom>
          <a:solidFill>
            <a:srgbClr val="FFFFFF"/>
          </a:solidFill>
          <a:ln w="31750">
            <a:solidFill>
              <a:srgbClr val="B83D68"/>
            </a:solidFill>
            <a:round/>
            <a:headEnd/>
            <a:tailEnd/>
          </a:ln>
          <a:effectLst/>
        </p:spPr>
        <p:txBody>
          <a:bodyPr/>
          <a:lstStyle/>
          <a:p>
            <a:pPr algn="ctr"/>
            <a:r>
              <a:rPr lang="es-ES">
                <a:solidFill>
                  <a:srgbClr val="000000"/>
                </a:solidFill>
                <a:effectLst>
                  <a:outerShdw blurRad="38100" dist="38100" dir="2700000" algn="tl">
                    <a:srgbClr val="C0C0C0"/>
                  </a:outerShdw>
                </a:effectLst>
                <a:latin typeface="Calibri" pitchFamily="34" charset="0"/>
              </a:rPr>
              <a:t>Dar ingreso a caja de todos los dineros recaudados por cualquier concepto</a:t>
            </a:r>
          </a:p>
        </p:txBody>
      </p:sp>
      <p:sp>
        <p:nvSpPr>
          <p:cNvPr id="43027" name="AutoShape 19"/>
          <p:cNvSpPr>
            <a:spLocks noChangeArrowheads="1"/>
          </p:cNvSpPr>
          <p:nvPr/>
        </p:nvSpPr>
        <p:spPr bwMode="auto">
          <a:xfrm>
            <a:off x="2651125" y="4416425"/>
            <a:ext cx="1006475" cy="304800"/>
          </a:xfrm>
          <a:prstGeom prst="roundRect">
            <a:avLst>
              <a:gd name="adj" fmla="val 16667"/>
            </a:avLst>
          </a:prstGeom>
          <a:solidFill>
            <a:srgbClr val="FFFFFF"/>
          </a:solidFill>
          <a:ln w="9525">
            <a:solidFill>
              <a:srgbClr val="000000"/>
            </a:solidFill>
            <a:round/>
            <a:headEnd/>
            <a:tailEnd/>
          </a:ln>
        </p:spPr>
        <p:txBody>
          <a:bodyPr/>
          <a:lstStyle/>
          <a:p>
            <a:pPr algn="ctr"/>
            <a:r>
              <a:rPr lang="es-ES">
                <a:solidFill>
                  <a:srgbClr val="000000"/>
                </a:solidFill>
                <a:latin typeface="Calibri" pitchFamily="34" charset="0"/>
              </a:rPr>
              <a:t>Puede ser en</a:t>
            </a:r>
          </a:p>
        </p:txBody>
      </p:sp>
      <p:sp>
        <p:nvSpPr>
          <p:cNvPr id="43029" name="AutoShape 21"/>
          <p:cNvSpPr>
            <a:spLocks noChangeArrowheads="1"/>
          </p:cNvSpPr>
          <p:nvPr/>
        </p:nvSpPr>
        <p:spPr bwMode="auto">
          <a:xfrm>
            <a:off x="4178300" y="3409950"/>
            <a:ext cx="1768475" cy="631825"/>
          </a:xfrm>
          <a:prstGeom prst="roundRect">
            <a:avLst>
              <a:gd name="adj" fmla="val 16667"/>
            </a:avLst>
          </a:prstGeom>
          <a:solidFill>
            <a:srgbClr val="FFFFFF"/>
          </a:solidFill>
          <a:ln w="31750">
            <a:solidFill>
              <a:srgbClr val="B83D68"/>
            </a:solidFill>
            <a:round/>
            <a:headEnd/>
            <a:tailEnd/>
          </a:ln>
          <a:effectLst/>
        </p:spPr>
        <p:txBody>
          <a:bodyPr/>
          <a:lstStyle/>
          <a:p>
            <a:pPr algn="ctr"/>
            <a:r>
              <a:rPr lang="es-ES">
                <a:solidFill>
                  <a:srgbClr val="000000"/>
                </a:solidFill>
                <a:effectLst>
                  <a:outerShdw blurRad="38100" dist="38100" dir="2700000" algn="tl">
                    <a:srgbClr val="C0C0C0"/>
                  </a:outerShdw>
                </a:effectLst>
                <a:latin typeface="Calibri" pitchFamily="34" charset="0"/>
              </a:rPr>
              <a:t>Comprobante para dar prueba de Desembolsos a pagos a favor de terceros</a:t>
            </a:r>
          </a:p>
        </p:txBody>
      </p:sp>
      <p:sp>
        <p:nvSpPr>
          <p:cNvPr id="43030" name="AutoShape 22"/>
          <p:cNvSpPr>
            <a:spLocks noChangeArrowheads="1"/>
          </p:cNvSpPr>
          <p:nvPr/>
        </p:nvSpPr>
        <p:spPr bwMode="auto">
          <a:xfrm>
            <a:off x="831850" y="3416300"/>
            <a:ext cx="1273175" cy="609600"/>
          </a:xfrm>
          <a:prstGeom prst="roundRect">
            <a:avLst>
              <a:gd name="adj" fmla="val 16667"/>
            </a:avLst>
          </a:prstGeom>
          <a:solidFill>
            <a:srgbClr val="FFFFFF"/>
          </a:solidFill>
          <a:ln w="31750">
            <a:solidFill>
              <a:srgbClr val="B83D68"/>
            </a:solidFill>
            <a:round/>
            <a:headEnd/>
            <a:tailEnd/>
          </a:ln>
          <a:effectLst/>
        </p:spPr>
        <p:txBody>
          <a:bodyPr/>
          <a:lstStyle/>
          <a:p>
            <a:pPr algn="ctr"/>
            <a:r>
              <a:rPr lang="es-ES">
                <a:solidFill>
                  <a:srgbClr val="000000"/>
                </a:solidFill>
                <a:effectLst>
                  <a:outerShdw blurRad="38100" dist="38100" dir="2700000" algn="tl">
                    <a:srgbClr val="C0C0C0"/>
                  </a:outerShdw>
                </a:effectLst>
                <a:latin typeface="Calibri" pitchFamily="34" charset="0"/>
              </a:rPr>
              <a:t>Solicitar mercancía a un determinado proveedor</a:t>
            </a:r>
          </a:p>
        </p:txBody>
      </p:sp>
      <p:sp>
        <p:nvSpPr>
          <p:cNvPr id="43035" name="AutoShape 27"/>
          <p:cNvSpPr>
            <a:spLocks noChangeArrowheads="1"/>
          </p:cNvSpPr>
          <p:nvPr/>
        </p:nvSpPr>
        <p:spPr bwMode="auto">
          <a:xfrm>
            <a:off x="6137275" y="3413125"/>
            <a:ext cx="1352550" cy="609600"/>
          </a:xfrm>
          <a:prstGeom prst="roundRect">
            <a:avLst>
              <a:gd name="adj" fmla="val 16667"/>
            </a:avLst>
          </a:prstGeom>
          <a:solidFill>
            <a:srgbClr val="FFFFFF"/>
          </a:solidFill>
          <a:ln w="31750" algn="ctr">
            <a:solidFill>
              <a:srgbClr val="B83D68"/>
            </a:solidFill>
            <a:round/>
            <a:headEnd/>
            <a:tailEnd/>
          </a:ln>
          <a:effectLst/>
        </p:spPr>
        <p:txBody>
          <a:bodyPr/>
          <a:lstStyle/>
          <a:p>
            <a:pPr algn="ctr"/>
            <a:r>
              <a:rPr lang="es-ES">
                <a:solidFill>
                  <a:srgbClr val="000000"/>
                </a:solidFill>
                <a:effectLst>
                  <a:outerShdw blurRad="38100" dist="38100" dir="2700000" algn="tl">
                    <a:srgbClr val="C0C0C0"/>
                  </a:outerShdw>
                </a:effectLst>
                <a:latin typeface="Calibri" pitchFamily="34" charset="0"/>
              </a:rPr>
              <a:t>Documento para efectuar abonos en la cuenta clientes</a:t>
            </a:r>
          </a:p>
        </p:txBody>
      </p:sp>
      <p:sp>
        <p:nvSpPr>
          <p:cNvPr id="43036" name="AutoShape 28"/>
          <p:cNvSpPr>
            <a:spLocks noChangeArrowheads="1"/>
          </p:cNvSpPr>
          <p:nvPr/>
        </p:nvSpPr>
        <p:spPr bwMode="auto">
          <a:xfrm>
            <a:off x="7664450" y="3394075"/>
            <a:ext cx="1285875" cy="860425"/>
          </a:xfrm>
          <a:prstGeom prst="roundRect">
            <a:avLst>
              <a:gd name="adj" fmla="val 16667"/>
            </a:avLst>
          </a:prstGeom>
          <a:solidFill>
            <a:srgbClr val="FFFFFF"/>
          </a:solidFill>
          <a:ln w="31750" algn="ctr">
            <a:solidFill>
              <a:srgbClr val="B83D68"/>
            </a:solidFill>
            <a:round/>
            <a:headEnd/>
            <a:tailEnd/>
          </a:ln>
          <a:effectLst/>
        </p:spPr>
        <p:txBody>
          <a:bodyPr/>
          <a:lstStyle/>
          <a:p>
            <a:pPr algn="ctr"/>
            <a:r>
              <a:rPr lang="es-ES">
                <a:solidFill>
                  <a:srgbClr val="000000"/>
                </a:solidFill>
                <a:effectLst>
                  <a:outerShdw blurRad="38100" dist="38100" dir="2700000" algn="tl">
                    <a:srgbClr val="C0C0C0"/>
                  </a:outerShdw>
                </a:effectLst>
                <a:latin typeface="Calibri" pitchFamily="34" charset="0"/>
              </a:rPr>
              <a:t>Acreditar las transferencias de dominio de los bienes objeto de compra y venta</a:t>
            </a:r>
          </a:p>
        </p:txBody>
      </p:sp>
      <p:sp>
        <p:nvSpPr>
          <p:cNvPr id="43037" name="AutoShape 29"/>
          <p:cNvSpPr>
            <a:spLocks noChangeArrowheads="1"/>
          </p:cNvSpPr>
          <p:nvPr/>
        </p:nvSpPr>
        <p:spPr bwMode="auto">
          <a:xfrm>
            <a:off x="2105025" y="5114925"/>
            <a:ext cx="2111375" cy="825500"/>
          </a:xfrm>
          <a:prstGeom prst="roundRect">
            <a:avLst>
              <a:gd name="adj" fmla="val 16667"/>
            </a:avLst>
          </a:prstGeom>
          <a:solidFill>
            <a:srgbClr val="FFFFFF"/>
          </a:solidFill>
          <a:ln w="9525">
            <a:solidFill>
              <a:srgbClr val="000000"/>
            </a:solidFill>
            <a:round/>
            <a:headEnd/>
            <a:tailEnd/>
          </a:ln>
        </p:spPr>
        <p:txBody>
          <a:bodyPr/>
          <a:lstStyle/>
          <a:p>
            <a:pPr marL="177800" indent="-177800" algn="l">
              <a:buFont typeface="Wingdings" pitchFamily="2" charset="2"/>
              <a:buChar char="ü"/>
            </a:pPr>
            <a:r>
              <a:rPr lang="es-CO">
                <a:solidFill>
                  <a:srgbClr val="000000"/>
                </a:solidFill>
                <a:latin typeface="Calibri" pitchFamily="34" charset="0"/>
              </a:rPr>
              <a:t>Efectivo</a:t>
            </a:r>
          </a:p>
          <a:p>
            <a:pPr marL="177800" indent="-177800" algn="l">
              <a:buFont typeface="Wingdings" pitchFamily="2" charset="2"/>
              <a:buChar char="ü"/>
            </a:pPr>
            <a:r>
              <a:rPr lang="es-CO">
                <a:solidFill>
                  <a:srgbClr val="000000"/>
                </a:solidFill>
                <a:latin typeface="Calibri" pitchFamily="34" charset="0"/>
              </a:rPr>
              <a:t>Cheque</a:t>
            </a:r>
          </a:p>
          <a:p>
            <a:pPr marL="177800" indent="-177800" algn="l">
              <a:buFont typeface="Wingdings" pitchFamily="2" charset="2"/>
              <a:buChar char="ü"/>
            </a:pPr>
            <a:r>
              <a:rPr lang="es-CO">
                <a:solidFill>
                  <a:srgbClr val="000000"/>
                </a:solidFill>
                <a:latin typeface="Calibri" pitchFamily="34" charset="0"/>
              </a:rPr>
              <a:t>Comprobante de venta</a:t>
            </a:r>
          </a:p>
          <a:p>
            <a:pPr marL="177800" indent="-177800" algn="l">
              <a:buFont typeface="Wingdings" pitchFamily="2" charset="2"/>
              <a:buChar char="ü"/>
            </a:pPr>
            <a:r>
              <a:rPr lang="es-CO">
                <a:solidFill>
                  <a:srgbClr val="000000"/>
                </a:solidFill>
                <a:latin typeface="Calibri" pitchFamily="34" charset="0"/>
              </a:rPr>
              <a:t>Tarjeta crédito o débito</a:t>
            </a:r>
            <a:endParaRPr lang="es-ES">
              <a:solidFill>
                <a:srgbClr val="000000"/>
              </a:solidFill>
              <a:latin typeface="Calibri" pitchFamily="34" charset="0"/>
            </a:endParaRPr>
          </a:p>
        </p:txBody>
      </p:sp>
      <p:sp>
        <p:nvSpPr>
          <p:cNvPr id="43038" name="AutoShape 30"/>
          <p:cNvSpPr>
            <a:spLocks noChangeArrowheads="1"/>
          </p:cNvSpPr>
          <p:nvPr/>
        </p:nvSpPr>
        <p:spPr bwMode="auto">
          <a:xfrm>
            <a:off x="3898900" y="977900"/>
            <a:ext cx="2387600" cy="660400"/>
          </a:xfrm>
          <a:prstGeom prst="flowChartTerminator">
            <a:avLst/>
          </a:prstGeom>
          <a:solidFill>
            <a:schemeClr val="accent2">
              <a:alpha val="49001"/>
            </a:schemeClr>
          </a:solidFill>
          <a:ln w="25400" algn="ctr">
            <a:solidFill>
              <a:schemeClr val="bg1"/>
            </a:solidFill>
            <a:miter lim="800000"/>
            <a:headEnd/>
            <a:tailEnd/>
          </a:ln>
          <a:effectLst/>
        </p:spPr>
        <p:txBody>
          <a:bodyPr wrap="none" anchor="ctr"/>
          <a:lstStyle/>
          <a:p>
            <a:pPr algn="ctr"/>
            <a:r>
              <a:rPr lang="es-CO" sz="2000">
                <a:solidFill>
                  <a:schemeClr val="tx1"/>
                </a:solidFill>
                <a:latin typeface="Calibri" pitchFamily="34" charset="0"/>
              </a:rPr>
              <a:t>DOCUMENTOS </a:t>
            </a:r>
          </a:p>
          <a:p>
            <a:pPr algn="ctr"/>
            <a:r>
              <a:rPr lang="es-CO" sz="2000">
                <a:solidFill>
                  <a:schemeClr val="tx1"/>
                </a:solidFill>
                <a:latin typeface="Calibri" pitchFamily="34" charset="0"/>
              </a:rPr>
              <a:t>CONTABLES</a:t>
            </a:r>
            <a:endParaRPr lang="es-ES" sz="2000">
              <a:solidFill>
                <a:schemeClr val="tx1"/>
              </a:solidFill>
              <a:latin typeface="Calibri" pitchFamily="34" charset="0"/>
            </a:endParaRPr>
          </a:p>
        </p:txBody>
      </p:sp>
      <p:sp>
        <p:nvSpPr>
          <p:cNvPr id="43040" name="Line 32"/>
          <p:cNvSpPr>
            <a:spLocks noChangeShapeType="1"/>
          </p:cNvSpPr>
          <p:nvPr/>
        </p:nvSpPr>
        <p:spPr bwMode="auto">
          <a:xfrm>
            <a:off x="1447800" y="3187700"/>
            <a:ext cx="0" cy="215900"/>
          </a:xfrm>
          <a:prstGeom prst="line">
            <a:avLst/>
          </a:prstGeom>
          <a:noFill/>
          <a:ln w="15875">
            <a:solidFill>
              <a:srgbClr val="000000"/>
            </a:solidFill>
            <a:prstDash val="sysDot"/>
            <a:round/>
            <a:headEnd/>
            <a:tailEnd/>
          </a:ln>
          <a:effectLst/>
        </p:spPr>
        <p:txBody>
          <a:bodyPr/>
          <a:lstStyle/>
          <a:p>
            <a:endParaRPr lang="es-ES"/>
          </a:p>
        </p:txBody>
      </p:sp>
      <p:sp>
        <p:nvSpPr>
          <p:cNvPr id="43041" name="Line 33"/>
          <p:cNvSpPr>
            <a:spLocks noChangeShapeType="1"/>
          </p:cNvSpPr>
          <p:nvPr/>
        </p:nvSpPr>
        <p:spPr bwMode="auto">
          <a:xfrm>
            <a:off x="3124200" y="3187700"/>
            <a:ext cx="0" cy="215900"/>
          </a:xfrm>
          <a:prstGeom prst="line">
            <a:avLst/>
          </a:prstGeom>
          <a:noFill/>
          <a:ln w="15875">
            <a:solidFill>
              <a:srgbClr val="000000"/>
            </a:solidFill>
            <a:prstDash val="sysDot"/>
            <a:round/>
            <a:headEnd/>
            <a:tailEnd/>
          </a:ln>
          <a:effectLst/>
        </p:spPr>
        <p:txBody>
          <a:bodyPr/>
          <a:lstStyle/>
          <a:p>
            <a:endParaRPr lang="es-ES"/>
          </a:p>
        </p:txBody>
      </p:sp>
      <p:sp>
        <p:nvSpPr>
          <p:cNvPr id="43042" name="Line 34"/>
          <p:cNvSpPr>
            <a:spLocks noChangeShapeType="1"/>
          </p:cNvSpPr>
          <p:nvPr/>
        </p:nvSpPr>
        <p:spPr bwMode="auto">
          <a:xfrm>
            <a:off x="8318500" y="3149600"/>
            <a:ext cx="0" cy="215900"/>
          </a:xfrm>
          <a:prstGeom prst="line">
            <a:avLst/>
          </a:prstGeom>
          <a:noFill/>
          <a:ln w="15875">
            <a:solidFill>
              <a:srgbClr val="000000"/>
            </a:solidFill>
            <a:prstDash val="sysDot"/>
            <a:round/>
            <a:headEnd/>
            <a:tailEnd/>
          </a:ln>
          <a:effectLst/>
        </p:spPr>
        <p:txBody>
          <a:bodyPr/>
          <a:lstStyle/>
          <a:p>
            <a:endParaRPr lang="es-ES"/>
          </a:p>
        </p:txBody>
      </p:sp>
      <p:sp>
        <p:nvSpPr>
          <p:cNvPr id="43043" name="Line 35"/>
          <p:cNvSpPr>
            <a:spLocks noChangeShapeType="1"/>
          </p:cNvSpPr>
          <p:nvPr/>
        </p:nvSpPr>
        <p:spPr bwMode="auto">
          <a:xfrm>
            <a:off x="5041900" y="3187700"/>
            <a:ext cx="0" cy="215900"/>
          </a:xfrm>
          <a:prstGeom prst="line">
            <a:avLst/>
          </a:prstGeom>
          <a:noFill/>
          <a:ln w="15875">
            <a:solidFill>
              <a:srgbClr val="000000"/>
            </a:solidFill>
            <a:prstDash val="sysDot"/>
            <a:round/>
            <a:headEnd/>
            <a:tailEnd/>
          </a:ln>
          <a:effectLst/>
        </p:spPr>
        <p:txBody>
          <a:bodyPr/>
          <a:lstStyle/>
          <a:p>
            <a:endParaRPr lang="es-ES"/>
          </a:p>
        </p:txBody>
      </p:sp>
      <p:sp>
        <p:nvSpPr>
          <p:cNvPr id="43044" name="Line 36"/>
          <p:cNvSpPr>
            <a:spLocks noChangeShapeType="1"/>
          </p:cNvSpPr>
          <p:nvPr/>
        </p:nvSpPr>
        <p:spPr bwMode="auto">
          <a:xfrm>
            <a:off x="6807200" y="3289300"/>
            <a:ext cx="0" cy="114300"/>
          </a:xfrm>
          <a:prstGeom prst="line">
            <a:avLst/>
          </a:prstGeom>
          <a:noFill/>
          <a:ln w="15875">
            <a:solidFill>
              <a:srgbClr val="000000"/>
            </a:solidFill>
            <a:prstDash val="sysDot"/>
            <a:round/>
            <a:headEnd/>
            <a:tailEnd/>
          </a:ln>
          <a:effectLst/>
        </p:spPr>
        <p:txBody>
          <a:bodyPr/>
          <a:lstStyle/>
          <a:p>
            <a:endParaRPr lang="es-ES"/>
          </a:p>
        </p:txBody>
      </p:sp>
      <p:cxnSp>
        <p:nvCxnSpPr>
          <p:cNvPr id="43046" name="AutoShape 38"/>
          <p:cNvCxnSpPr>
            <a:cxnSpLocks noChangeShapeType="1"/>
            <a:stCxn id="43027" idx="1"/>
            <a:endCxn id="43037" idx="1"/>
          </p:cNvCxnSpPr>
          <p:nvPr/>
        </p:nvCxnSpPr>
        <p:spPr bwMode="auto">
          <a:xfrm rot="10800000" flipV="1">
            <a:off x="2105025" y="4568825"/>
            <a:ext cx="546100" cy="958850"/>
          </a:xfrm>
          <a:prstGeom prst="bentConnector3">
            <a:avLst>
              <a:gd name="adj1" fmla="val 141861"/>
            </a:avLst>
          </a:prstGeom>
          <a:noFill/>
          <a:ln w="12700">
            <a:solidFill>
              <a:srgbClr val="000000"/>
            </a:solidFill>
            <a:miter lim="800000"/>
            <a:headEnd/>
            <a:tailEnd type="triangle" w="med" len="med"/>
          </a:ln>
          <a:effectLst/>
        </p:spPr>
      </p:cxnSp>
      <p:cxnSp>
        <p:nvCxnSpPr>
          <p:cNvPr id="43047" name="AutoShape 39"/>
          <p:cNvCxnSpPr>
            <a:cxnSpLocks noChangeShapeType="1"/>
            <a:stCxn id="43026" idx="3"/>
            <a:endCxn id="43027" idx="3"/>
          </p:cNvCxnSpPr>
          <p:nvPr/>
        </p:nvCxnSpPr>
        <p:spPr bwMode="auto">
          <a:xfrm flipH="1">
            <a:off x="3657600" y="3759200"/>
            <a:ext cx="352425" cy="809625"/>
          </a:xfrm>
          <a:prstGeom prst="bentConnector3">
            <a:avLst>
              <a:gd name="adj1" fmla="val -17120"/>
            </a:avLst>
          </a:prstGeom>
          <a:noFill/>
          <a:ln w="12700">
            <a:solidFill>
              <a:srgbClr val="000000"/>
            </a:solidFill>
            <a:miter lim="800000"/>
            <a:headEnd/>
            <a:tailEnd type="triangle" w="med" len="med"/>
          </a:ln>
          <a:effectLst/>
        </p:spPr>
      </p:cxnSp>
      <p:pic>
        <p:nvPicPr>
          <p:cNvPr id="23" name="Imagen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Oval 3"/>
          <p:cNvSpPr>
            <a:spLocks noChangeArrowheads="1"/>
          </p:cNvSpPr>
          <p:nvPr/>
        </p:nvSpPr>
        <p:spPr bwMode="auto">
          <a:xfrm>
            <a:off x="1076325" y="2930525"/>
            <a:ext cx="1041400" cy="552450"/>
          </a:xfrm>
          <a:prstGeom prst="ellipse">
            <a:avLst/>
          </a:prstGeom>
          <a:solidFill>
            <a:srgbClr val="B83D68"/>
          </a:solidFill>
          <a:ln w="38100" algn="ctr">
            <a:solidFill>
              <a:srgbClr val="F2F2F2"/>
            </a:solidFill>
            <a:round/>
            <a:headEnd/>
            <a:tailEnd/>
          </a:ln>
          <a:effectLst>
            <a:outerShdw dist="28398" dir="3806097" algn="ctr" rotWithShape="0">
              <a:srgbClr val="5B1E33">
                <a:alpha val="50000"/>
              </a:srgbClr>
            </a:outerShdw>
          </a:effectLst>
        </p:spPr>
        <p:txBody>
          <a:bodyPr/>
          <a:lstStyle/>
          <a:p>
            <a:pPr algn="ctr"/>
            <a:r>
              <a:rPr lang="es-ES">
                <a:latin typeface="Calibri" pitchFamily="34" charset="0"/>
              </a:rPr>
              <a:t>LETRA DE CAMBIO</a:t>
            </a:r>
          </a:p>
        </p:txBody>
      </p:sp>
      <p:sp>
        <p:nvSpPr>
          <p:cNvPr id="57348" name="Oval 4"/>
          <p:cNvSpPr>
            <a:spLocks noChangeArrowheads="1"/>
          </p:cNvSpPr>
          <p:nvPr/>
        </p:nvSpPr>
        <p:spPr bwMode="auto">
          <a:xfrm>
            <a:off x="7543800" y="2924175"/>
            <a:ext cx="965200" cy="463550"/>
          </a:xfrm>
          <a:prstGeom prst="ellipse">
            <a:avLst/>
          </a:prstGeom>
          <a:solidFill>
            <a:srgbClr val="B83D68"/>
          </a:solidFill>
          <a:ln w="38100">
            <a:solidFill>
              <a:srgbClr val="F2F2F2"/>
            </a:solidFill>
            <a:round/>
            <a:headEnd/>
            <a:tailEnd/>
          </a:ln>
          <a:effectLst>
            <a:outerShdw dist="28398" dir="3806097" algn="ctr" rotWithShape="0">
              <a:srgbClr val="5B1E33">
                <a:alpha val="50000"/>
              </a:srgbClr>
            </a:outerShdw>
          </a:effectLst>
        </p:spPr>
        <p:txBody>
          <a:bodyPr/>
          <a:lstStyle/>
          <a:p>
            <a:pPr algn="ctr"/>
            <a:r>
              <a:rPr lang="es-ES">
                <a:latin typeface="Calibri" pitchFamily="34" charset="0"/>
              </a:rPr>
              <a:t>BONO</a:t>
            </a:r>
          </a:p>
        </p:txBody>
      </p:sp>
      <p:sp>
        <p:nvSpPr>
          <p:cNvPr id="57349" name="Oval 5"/>
          <p:cNvSpPr>
            <a:spLocks noChangeArrowheads="1"/>
          </p:cNvSpPr>
          <p:nvPr/>
        </p:nvSpPr>
        <p:spPr bwMode="auto">
          <a:xfrm>
            <a:off x="5340350" y="2947988"/>
            <a:ext cx="965200" cy="490537"/>
          </a:xfrm>
          <a:prstGeom prst="ellipse">
            <a:avLst/>
          </a:prstGeom>
          <a:solidFill>
            <a:srgbClr val="B83D68"/>
          </a:solidFill>
          <a:ln w="38100">
            <a:solidFill>
              <a:srgbClr val="F2F2F2"/>
            </a:solidFill>
            <a:round/>
            <a:headEnd/>
            <a:tailEnd/>
          </a:ln>
          <a:effectLst>
            <a:outerShdw dist="28398" dir="3806097" algn="ctr" rotWithShape="0">
              <a:srgbClr val="5B1E33">
                <a:alpha val="50000"/>
              </a:srgbClr>
            </a:outerShdw>
          </a:effectLst>
        </p:spPr>
        <p:txBody>
          <a:bodyPr/>
          <a:lstStyle/>
          <a:p>
            <a:pPr algn="ctr"/>
            <a:r>
              <a:rPr lang="es-ES">
                <a:latin typeface="Calibri" pitchFamily="34" charset="0"/>
              </a:rPr>
              <a:t>CHEQUE</a:t>
            </a:r>
          </a:p>
        </p:txBody>
      </p:sp>
      <p:sp>
        <p:nvSpPr>
          <p:cNvPr id="57351" name="Oval 7"/>
          <p:cNvSpPr>
            <a:spLocks noChangeArrowheads="1"/>
          </p:cNvSpPr>
          <p:nvPr/>
        </p:nvSpPr>
        <p:spPr bwMode="auto">
          <a:xfrm>
            <a:off x="3321050" y="2917825"/>
            <a:ext cx="1066800" cy="552450"/>
          </a:xfrm>
          <a:prstGeom prst="ellipse">
            <a:avLst/>
          </a:prstGeom>
          <a:solidFill>
            <a:srgbClr val="B83D68"/>
          </a:solidFill>
          <a:ln w="38100" algn="ctr">
            <a:solidFill>
              <a:srgbClr val="F2F2F2"/>
            </a:solidFill>
            <a:round/>
            <a:headEnd/>
            <a:tailEnd/>
          </a:ln>
          <a:effectLst>
            <a:outerShdw dist="28398" dir="3806097" algn="ctr" rotWithShape="0">
              <a:srgbClr val="5B1E33">
                <a:alpha val="50000"/>
              </a:srgbClr>
            </a:outerShdw>
          </a:effectLst>
        </p:spPr>
        <p:txBody>
          <a:bodyPr/>
          <a:lstStyle/>
          <a:p>
            <a:pPr algn="ctr"/>
            <a:r>
              <a:rPr lang="es-ES">
                <a:latin typeface="Calibri" pitchFamily="34" charset="0"/>
              </a:rPr>
              <a:t>PAGARÉ</a:t>
            </a:r>
          </a:p>
        </p:txBody>
      </p:sp>
      <p:sp>
        <p:nvSpPr>
          <p:cNvPr id="57352" name="AutoShape 8"/>
          <p:cNvSpPr>
            <a:spLocks noChangeArrowheads="1"/>
          </p:cNvSpPr>
          <p:nvPr/>
        </p:nvSpPr>
        <p:spPr bwMode="auto">
          <a:xfrm>
            <a:off x="2943225" y="3736975"/>
            <a:ext cx="1838325" cy="971550"/>
          </a:xfrm>
          <a:prstGeom prst="roundRect">
            <a:avLst>
              <a:gd name="adj" fmla="val 16667"/>
            </a:avLst>
          </a:prstGeom>
          <a:solidFill>
            <a:srgbClr val="FFFFFF"/>
          </a:solidFill>
          <a:ln w="31750">
            <a:solidFill>
              <a:srgbClr val="B83D68"/>
            </a:solidFill>
            <a:round/>
            <a:headEnd/>
            <a:tailEnd/>
          </a:ln>
          <a:effectLst/>
        </p:spPr>
        <p:txBody>
          <a:bodyPr/>
          <a:lstStyle/>
          <a:p>
            <a:pPr algn="ctr"/>
            <a:r>
              <a:rPr lang="es-CO">
                <a:solidFill>
                  <a:srgbClr val="000000"/>
                </a:solidFill>
                <a:effectLst>
                  <a:outerShdw blurRad="38100" dist="38100" dir="2700000" algn="tl">
                    <a:srgbClr val="C0C0C0"/>
                  </a:outerShdw>
                </a:effectLst>
                <a:latin typeface="Calibri" pitchFamily="34" charset="0"/>
              </a:rPr>
              <a:t>Es un valor que contiene la promesa incondicional de una persona -denominada suscriptora-, de que pagará a una segunda persona.</a:t>
            </a:r>
            <a:endParaRPr lang="es-ES">
              <a:solidFill>
                <a:srgbClr val="000000"/>
              </a:solidFill>
              <a:effectLst>
                <a:outerShdw blurRad="38100" dist="38100" dir="2700000" algn="tl">
                  <a:srgbClr val="C0C0C0"/>
                </a:outerShdw>
              </a:effectLst>
              <a:latin typeface="Calibri" pitchFamily="34" charset="0"/>
            </a:endParaRPr>
          </a:p>
        </p:txBody>
      </p:sp>
      <p:sp>
        <p:nvSpPr>
          <p:cNvPr id="57354" name="AutoShape 10"/>
          <p:cNvSpPr>
            <a:spLocks noChangeArrowheads="1"/>
          </p:cNvSpPr>
          <p:nvPr/>
        </p:nvSpPr>
        <p:spPr bwMode="auto">
          <a:xfrm>
            <a:off x="4965700" y="3727450"/>
            <a:ext cx="1895475" cy="1063625"/>
          </a:xfrm>
          <a:prstGeom prst="roundRect">
            <a:avLst>
              <a:gd name="adj" fmla="val 16667"/>
            </a:avLst>
          </a:prstGeom>
          <a:solidFill>
            <a:srgbClr val="FFFFFF"/>
          </a:solidFill>
          <a:ln w="31750">
            <a:solidFill>
              <a:srgbClr val="B83D68"/>
            </a:solidFill>
            <a:round/>
            <a:headEnd/>
            <a:tailEnd/>
          </a:ln>
          <a:effectLst/>
        </p:spPr>
        <p:txBody>
          <a:bodyPr/>
          <a:lstStyle/>
          <a:p>
            <a:pPr algn="ctr"/>
            <a:r>
              <a:rPr lang="es-CO">
                <a:solidFill>
                  <a:srgbClr val="000000"/>
                </a:solidFill>
                <a:effectLst>
                  <a:outerShdw blurRad="38100" dist="38100" dir="2700000" algn="tl">
                    <a:srgbClr val="C0C0C0"/>
                  </a:outerShdw>
                </a:effectLst>
                <a:latin typeface="Calibri" pitchFamily="34" charset="0"/>
              </a:rPr>
              <a:t>Documento mercantil en el que se da un derecho a cobro de una cantidad bien a una persona o entidad determinada, bien al portador.</a:t>
            </a:r>
            <a:endParaRPr lang="es-ES">
              <a:solidFill>
                <a:srgbClr val="000000"/>
              </a:solidFill>
              <a:effectLst>
                <a:outerShdw blurRad="38100" dist="38100" dir="2700000" algn="tl">
                  <a:srgbClr val="C0C0C0"/>
                </a:outerShdw>
              </a:effectLst>
              <a:latin typeface="Calibri" pitchFamily="34" charset="0"/>
            </a:endParaRPr>
          </a:p>
        </p:txBody>
      </p:sp>
      <p:sp>
        <p:nvSpPr>
          <p:cNvPr id="57355" name="AutoShape 11"/>
          <p:cNvSpPr>
            <a:spLocks noChangeArrowheads="1"/>
          </p:cNvSpPr>
          <p:nvPr/>
        </p:nvSpPr>
        <p:spPr bwMode="auto">
          <a:xfrm>
            <a:off x="501650" y="3746500"/>
            <a:ext cx="2225675" cy="977900"/>
          </a:xfrm>
          <a:prstGeom prst="roundRect">
            <a:avLst>
              <a:gd name="adj" fmla="val 16667"/>
            </a:avLst>
          </a:prstGeom>
          <a:solidFill>
            <a:srgbClr val="FFFFFF"/>
          </a:solidFill>
          <a:ln w="31750">
            <a:solidFill>
              <a:srgbClr val="B83D68"/>
            </a:solidFill>
            <a:round/>
            <a:headEnd/>
            <a:tailEnd/>
          </a:ln>
          <a:effectLst/>
        </p:spPr>
        <p:txBody>
          <a:bodyPr/>
          <a:lstStyle/>
          <a:p>
            <a:pPr algn="ctr"/>
            <a:r>
              <a:rPr lang="es-CO">
                <a:solidFill>
                  <a:srgbClr val="000000"/>
                </a:solidFill>
                <a:effectLst>
                  <a:outerShdw blurRad="38100" dist="38100" dir="2700000" algn="tl">
                    <a:srgbClr val="C0C0C0"/>
                  </a:outerShdw>
                </a:effectLst>
                <a:latin typeface="Calibri" pitchFamily="34" charset="0"/>
              </a:rPr>
              <a:t>Es un  título de crédito formal y completo que contiene una promesa  incondicionada y abstracta de hacer pagar a su vencimiento.</a:t>
            </a:r>
            <a:endParaRPr lang="es-ES">
              <a:solidFill>
                <a:srgbClr val="000000"/>
              </a:solidFill>
              <a:effectLst>
                <a:outerShdw blurRad="38100" dist="38100" dir="2700000" algn="tl">
                  <a:srgbClr val="C0C0C0"/>
                </a:outerShdw>
              </a:effectLst>
              <a:latin typeface="Calibri" pitchFamily="34" charset="0"/>
            </a:endParaRPr>
          </a:p>
        </p:txBody>
      </p:sp>
      <p:sp>
        <p:nvSpPr>
          <p:cNvPr id="57356" name="AutoShape 12"/>
          <p:cNvSpPr>
            <a:spLocks noChangeArrowheads="1"/>
          </p:cNvSpPr>
          <p:nvPr/>
        </p:nvSpPr>
        <p:spPr bwMode="auto">
          <a:xfrm>
            <a:off x="7089775" y="3743325"/>
            <a:ext cx="1873250" cy="1066800"/>
          </a:xfrm>
          <a:prstGeom prst="roundRect">
            <a:avLst>
              <a:gd name="adj" fmla="val 16667"/>
            </a:avLst>
          </a:prstGeom>
          <a:solidFill>
            <a:srgbClr val="FFFFFF"/>
          </a:solidFill>
          <a:ln w="31750" algn="ctr">
            <a:solidFill>
              <a:srgbClr val="B83D68"/>
            </a:solidFill>
            <a:round/>
            <a:headEnd/>
            <a:tailEnd/>
          </a:ln>
          <a:effectLst/>
        </p:spPr>
        <p:txBody>
          <a:bodyPr/>
          <a:lstStyle/>
          <a:p>
            <a:pPr algn="ctr"/>
            <a:r>
              <a:rPr lang="es-CO">
                <a:solidFill>
                  <a:srgbClr val="000000"/>
                </a:solidFill>
                <a:effectLst>
                  <a:outerShdw blurRad="38100" dist="38100" dir="2700000" algn="tl">
                    <a:srgbClr val="C0C0C0"/>
                  </a:outerShdw>
                </a:effectLst>
                <a:latin typeface="Calibri" pitchFamily="34" charset="0"/>
              </a:rPr>
              <a:t>Es un título de deuda, de renta fija o variable, emitido por un Estado, por un gobierno regional, por un municipio o por una empresa.</a:t>
            </a:r>
            <a:endParaRPr lang="es-ES">
              <a:solidFill>
                <a:srgbClr val="000000"/>
              </a:solidFill>
              <a:effectLst>
                <a:outerShdw blurRad="38100" dist="38100" dir="2700000" algn="tl">
                  <a:srgbClr val="C0C0C0"/>
                </a:outerShdw>
              </a:effectLst>
              <a:latin typeface="Calibri" pitchFamily="34" charset="0"/>
            </a:endParaRPr>
          </a:p>
        </p:txBody>
      </p:sp>
      <p:sp>
        <p:nvSpPr>
          <p:cNvPr id="57359" name="AutoShape 15"/>
          <p:cNvSpPr>
            <a:spLocks noChangeArrowheads="1"/>
          </p:cNvSpPr>
          <p:nvPr/>
        </p:nvSpPr>
        <p:spPr bwMode="auto">
          <a:xfrm>
            <a:off x="4038600" y="1587500"/>
            <a:ext cx="1701800" cy="711200"/>
          </a:xfrm>
          <a:prstGeom prst="flowChartTerminator">
            <a:avLst/>
          </a:prstGeom>
          <a:solidFill>
            <a:schemeClr val="accent2">
              <a:alpha val="49001"/>
            </a:schemeClr>
          </a:solidFill>
          <a:ln w="25400" algn="ctr">
            <a:solidFill>
              <a:schemeClr val="bg1"/>
            </a:solidFill>
            <a:miter lim="800000"/>
            <a:headEnd/>
            <a:tailEnd/>
          </a:ln>
          <a:effectLst/>
        </p:spPr>
        <p:txBody>
          <a:bodyPr wrap="none" anchor="ctr"/>
          <a:lstStyle/>
          <a:p>
            <a:pPr algn="ctr"/>
            <a:r>
              <a:rPr lang="es-CO" sz="2000">
                <a:solidFill>
                  <a:schemeClr val="tx1"/>
                </a:solidFill>
                <a:latin typeface="Calibri" pitchFamily="34" charset="0"/>
              </a:rPr>
              <a:t>TÍTULOS </a:t>
            </a:r>
          </a:p>
          <a:p>
            <a:pPr algn="ctr"/>
            <a:r>
              <a:rPr lang="es-CO" sz="2000">
                <a:solidFill>
                  <a:schemeClr val="tx1"/>
                </a:solidFill>
                <a:latin typeface="Calibri" pitchFamily="34" charset="0"/>
              </a:rPr>
              <a:t>VALORES</a:t>
            </a:r>
            <a:endParaRPr lang="es-ES" sz="2000">
              <a:solidFill>
                <a:schemeClr val="tx1"/>
              </a:solidFill>
              <a:latin typeface="Calibri" pitchFamily="34" charset="0"/>
            </a:endParaRPr>
          </a:p>
        </p:txBody>
      </p:sp>
      <p:sp>
        <p:nvSpPr>
          <p:cNvPr id="57360" name="Line 16"/>
          <p:cNvSpPr>
            <a:spLocks noChangeShapeType="1"/>
          </p:cNvSpPr>
          <p:nvPr/>
        </p:nvSpPr>
        <p:spPr bwMode="auto">
          <a:xfrm>
            <a:off x="1587500" y="3517900"/>
            <a:ext cx="0" cy="215900"/>
          </a:xfrm>
          <a:prstGeom prst="line">
            <a:avLst/>
          </a:prstGeom>
          <a:noFill/>
          <a:ln w="15875">
            <a:solidFill>
              <a:srgbClr val="000000"/>
            </a:solidFill>
            <a:prstDash val="sysDot"/>
            <a:round/>
            <a:headEnd/>
            <a:tailEnd/>
          </a:ln>
          <a:effectLst/>
        </p:spPr>
        <p:txBody>
          <a:bodyPr/>
          <a:lstStyle/>
          <a:p>
            <a:endParaRPr lang="es-ES"/>
          </a:p>
        </p:txBody>
      </p:sp>
      <p:sp>
        <p:nvSpPr>
          <p:cNvPr id="57361" name="Line 17"/>
          <p:cNvSpPr>
            <a:spLocks noChangeShapeType="1"/>
          </p:cNvSpPr>
          <p:nvPr/>
        </p:nvSpPr>
        <p:spPr bwMode="auto">
          <a:xfrm>
            <a:off x="3848100" y="3517900"/>
            <a:ext cx="0" cy="215900"/>
          </a:xfrm>
          <a:prstGeom prst="line">
            <a:avLst/>
          </a:prstGeom>
          <a:noFill/>
          <a:ln w="15875">
            <a:solidFill>
              <a:srgbClr val="000000"/>
            </a:solidFill>
            <a:prstDash val="sysDot"/>
            <a:round/>
            <a:headEnd/>
            <a:tailEnd/>
          </a:ln>
          <a:effectLst/>
        </p:spPr>
        <p:txBody>
          <a:bodyPr/>
          <a:lstStyle/>
          <a:p>
            <a:endParaRPr lang="es-ES"/>
          </a:p>
        </p:txBody>
      </p:sp>
      <p:sp>
        <p:nvSpPr>
          <p:cNvPr id="57363" name="Line 19"/>
          <p:cNvSpPr>
            <a:spLocks noChangeShapeType="1"/>
          </p:cNvSpPr>
          <p:nvPr/>
        </p:nvSpPr>
        <p:spPr bwMode="auto">
          <a:xfrm>
            <a:off x="5829300" y="3505200"/>
            <a:ext cx="0" cy="215900"/>
          </a:xfrm>
          <a:prstGeom prst="line">
            <a:avLst/>
          </a:prstGeom>
          <a:noFill/>
          <a:ln w="15875">
            <a:solidFill>
              <a:srgbClr val="000000"/>
            </a:solidFill>
            <a:prstDash val="sysDot"/>
            <a:round/>
            <a:headEnd/>
            <a:tailEnd/>
          </a:ln>
          <a:effectLst/>
        </p:spPr>
        <p:txBody>
          <a:bodyPr/>
          <a:lstStyle/>
          <a:p>
            <a:endParaRPr lang="es-ES"/>
          </a:p>
        </p:txBody>
      </p:sp>
      <p:sp>
        <p:nvSpPr>
          <p:cNvPr id="57364" name="Line 20"/>
          <p:cNvSpPr>
            <a:spLocks noChangeShapeType="1"/>
          </p:cNvSpPr>
          <p:nvPr/>
        </p:nvSpPr>
        <p:spPr bwMode="auto">
          <a:xfrm>
            <a:off x="8039100" y="3441700"/>
            <a:ext cx="0" cy="292100"/>
          </a:xfrm>
          <a:prstGeom prst="line">
            <a:avLst/>
          </a:prstGeom>
          <a:noFill/>
          <a:ln w="15875">
            <a:solidFill>
              <a:srgbClr val="000000"/>
            </a:solidFill>
            <a:prstDash val="sysDot"/>
            <a:round/>
            <a:headEnd/>
            <a:tailEnd/>
          </a:ln>
          <a:effectLst/>
        </p:spPr>
        <p:txBody>
          <a:bodyPr/>
          <a:lstStyle/>
          <a:p>
            <a:endParaRPr lang="es-ES"/>
          </a:p>
        </p:txBody>
      </p:sp>
      <p:pic>
        <p:nvPicPr>
          <p:cNvPr id="15" name="Imagen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638300" y="1400175"/>
            <a:ext cx="7505700" cy="1000125"/>
          </a:xfrm>
        </p:spPr>
        <p:txBody>
          <a:bodyPr/>
          <a:lstStyle/>
          <a:p>
            <a:pPr algn="ctr"/>
            <a:r>
              <a:rPr lang="en-GB" sz="3000" b="1">
                <a:latin typeface="Garamond" pitchFamily="18" charset="0"/>
              </a:rPr>
              <a:t>ELABORACIÓN Y REQUISITOS DOCUMENTOS Y TÍTULOS VALORES</a:t>
            </a:r>
            <a:endParaRPr lang="en-US" sz="3000" b="1">
              <a:latin typeface="Garamond" pitchFamily="18" charset="0"/>
            </a:endParaRPr>
          </a:p>
        </p:txBody>
      </p:sp>
      <p:sp>
        <p:nvSpPr>
          <p:cNvPr id="47109" name="Rectangle 5"/>
          <p:cNvSpPr>
            <a:spLocks noChangeArrowheads="1"/>
          </p:cNvSpPr>
          <p:nvPr/>
        </p:nvSpPr>
        <p:spPr bwMode="auto">
          <a:xfrm>
            <a:off x="850900" y="2627313"/>
            <a:ext cx="8089900" cy="1552575"/>
          </a:xfrm>
          <a:prstGeom prst="rect">
            <a:avLst/>
          </a:prstGeom>
          <a:noFill/>
          <a:ln w="9525" algn="ctr">
            <a:noFill/>
            <a:miter lim="800000"/>
            <a:headEnd/>
            <a:tailEnd/>
          </a:ln>
          <a:effectLst/>
        </p:spPr>
        <p:txBody>
          <a:bodyPr anchor="ctr">
            <a:spAutoFit/>
          </a:bodyPr>
          <a:lstStyle/>
          <a:p>
            <a:pPr algn="just"/>
            <a:r>
              <a:rPr lang="es-ES" sz="2400">
                <a:solidFill>
                  <a:srgbClr val="003366"/>
                </a:solidFill>
                <a:latin typeface="Calibri" pitchFamily="34" charset="0"/>
              </a:rPr>
              <a:t>Son tres los trámites necesarios para que los títulos de una empresa puedan negociarse en la Bolsa de Valores de Colombia, ante la SFC, ante el Depósito Centralizado de Valores y ante la misma Bolsa. </a:t>
            </a:r>
          </a:p>
        </p:txBody>
      </p:sp>
      <p:sp>
        <p:nvSpPr>
          <p:cNvPr id="47110" name="Rectangle 6"/>
          <p:cNvSpPr>
            <a:spLocks noChangeArrowheads="1"/>
          </p:cNvSpPr>
          <p:nvPr/>
        </p:nvSpPr>
        <p:spPr bwMode="auto">
          <a:xfrm>
            <a:off x="771525" y="4348163"/>
            <a:ext cx="8081963" cy="1768475"/>
          </a:xfrm>
          <a:prstGeom prst="rect">
            <a:avLst/>
          </a:prstGeom>
          <a:noFill/>
          <a:ln w="9525" algn="ctr">
            <a:noFill/>
            <a:miter lim="800000"/>
            <a:headEnd/>
            <a:tailEnd/>
          </a:ln>
          <a:effectLst/>
        </p:spPr>
        <p:txBody>
          <a:bodyPr anchor="ctr">
            <a:spAutoFit/>
          </a:bodyPr>
          <a:lstStyle/>
          <a:p>
            <a:pPr marL="342900" indent="-342900" algn="just">
              <a:lnSpc>
                <a:spcPct val="110000"/>
              </a:lnSpc>
              <a:buSzPct val="95000"/>
              <a:buFontTx/>
              <a:buAutoNum type="arabicPeriod"/>
            </a:pPr>
            <a:r>
              <a:rPr lang="es-ES" sz="2500">
                <a:solidFill>
                  <a:srgbClr val="003366"/>
                </a:solidFill>
                <a:latin typeface="Calibri" pitchFamily="34" charset="0"/>
              </a:rPr>
              <a:t>Inscripción en el Registro Nacional de Valores y Emisores RNVE.</a:t>
            </a:r>
          </a:p>
          <a:p>
            <a:pPr marL="342900" indent="-342900" algn="just">
              <a:lnSpc>
                <a:spcPct val="110000"/>
              </a:lnSpc>
              <a:buSzPct val="95000"/>
              <a:buFontTx/>
              <a:buAutoNum type="arabicPeriod"/>
            </a:pPr>
            <a:r>
              <a:rPr lang="es-ES" sz="2500">
                <a:solidFill>
                  <a:srgbClr val="003366"/>
                </a:solidFill>
                <a:latin typeface="Calibri" pitchFamily="34" charset="0"/>
              </a:rPr>
              <a:t>Depósito Centralizado de Valores DECEVAL.</a:t>
            </a:r>
          </a:p>
          <a:p>
            <a:pPr marL="342900" indent="-342900" algn="just">
              <a:lnSpc>
                <a:spcPct val="110000"/>
              </a:lnSpc>
              <a:buSzPct val="95000"/>
              <a:buFontTx/>
              <a:buAutoNum type="arabicPeriod"/>
            </a:pPr>
            <a:r>
              <a:rPr lang="es-ES" sz="2500">
                <a:solidFill>
                  <a:srgbClr val="003366"/>
                </a:solidFill>
                <a:latin typeface="Calibri" pitchFamily="34" charset="0"/>
              </a:rPr>
              <a:t>Inscripción en la Bolsa.</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638300" y="1400175"/>
            <a:ext cx="7505700" cy="1000125"/>
          </a:xfrm>
        </p:spPr>
        <p:txBody>
          <a:bodyPr/>
          <a:lstStyle/>
          <a:p>
            <a:pPr algn="ctr"/>
            <a:r>
              <a:rPr lang="en-GB" sz="3000" b="1">
                <a:latin typeface="Garamond" pitchFamily="18" charset="0"/>
              </a:rPr>
              <a:t>ELABORACIÓN Y REQUISITOS DOCUMENTOS Y TÍTULOS VALORES</a:t>
            </a:r>
            <a:endParaRPr lang="en-US" sz="3000" b="1">
              <a:latin typeface="Garamond" pitchFamily="18" charset="0"/>
            </a:endParaRPr>
          </a:p>
        </p:txBody>
      </p:sp>
      <p:sp>
        <p:nvSpPr>
          <p:cNvPr id="48133" name="Rectangle 5"/>
          <p:cNvSpPr>
            <a:spLocks noChangeArrowheads="1"/>
          </p:cNvSpPr>
          <p:nvPr/>
        </p:nvSpPr>
        <p:spPr bwMode="auto">
          <a:xfrm>
            <a:off x="625475" y="2608263"/>
            <a:ext cx="8404225" cy="3584575"/>
          </a:xfrm>
          <a:prstGeom prst="rect">
            <a:avLst/>
          </a:prstGeom>
          <a:noFill/>
          <a:ln w="9525" algn="ctr">
            <a:noFill/>
            <a:miter lim="800000"/>
            <a:headEnd/>
            <a:tailEnd/>
          </a:ln>
          <a:effectLst/>
        </p:spPr>
        <p:txBody>
          <a:bodyPr anchor="ctr">
            <a:spAutoFit/>
          </a:bodyPr>
          <a:lstStyle/>
          <a:p>
            <a:r>
              <a:rPr lang="es-ES" sz="3000" i="1" u="sng">
                <a:solidFill>
                  <a:srgbClr val="003366"/>
                </a:solidFill>
                <a:latin typeface="Calibri" pitchFamily="34" charset="0"/>
              </a:rPr>
              <a:t>Requisitos</a:t>
            </a:r>
            <a:endParaRPr lang="es-ES" sz="3000">
              <a:solidFill>
                <a:srgbClr val="003366"/>
              </a:solidFill>
              <a:latin typeface="Calibri" pitchFamily="34" charset="0"/>
            </a:endParaRPr>
          </a:p>
          <a:p>
            <a:pPr algn="just"/>
            <a:r>
              <a:rPr lang="es-ES" sz="1500" b="0">
                <a:solidFill>
                  <a:srgbClr val="003366"/>
                </a:solidFill>
                <a:latin typeface="Calibri" pitchFamily="34" charset="0"/>
              </a:rPr>
              <a:t/>
            </a:r>
            <a:br>
              <a:rPr lang="es-ES" sz="1500" b="0">
                <a:solidFill>
                  <a:srgbClr val="003366"/>
                </a:solidFill>
                <a:latin typeface="Calibri" pitchFamily="34" charset="0"/>
              </a:rPr>
            </a:br>
            <a:r>
              <a:rPr lang="es-ES" sz="2300" b="0">
                <a:solidFill>
                  <a:srgbClr val="003366"/>
                </a:solidFill>
                <a:latin typeface="Calibri" pitchFamily="34" charset="0"/>
              </a:rPr>
              <a:t>Si bien el emisor debe cumplir con varios requisitos para la inscripción, es importante concentrar buena parte de los esfuerzos en la construcción adecuada del prospecto informativo, documento clave que constituye la presentación de la empresa y de la emisión ante el mercado, en el cual se establecen las características de los títulos, las condiciones de la emisión y la información relevante sobre la empresa emisora.  Aun cuando se trate de una inscripción sin emisión, se debe elaborar un prospecto informativo.</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638300" y="1400175"/>
            <a:ext cx="7505700" cy="1000125"/>
          </a:xfrm>
        </p:spPr>
        <p:txBody>
          <a:bodyPr/>
          <a:lstStyle/>
          <a:p>
            <a:pPr algn="ctr"/>
            <a:r>
              <a:rPr lang="en-GB" sz="3000" b="1">
                <a:latin typeface="Garamond" pitchFamily="18" charset="0"/>
              </a:rPr>
              <a:t>ELABORACIÓN Y REQUISITOS DOCUMENTOS Y TÍTULOS VALORES</a:t>
            </a:r>
            <a:endParaRPr lang="en-US" sz="3000" b="1">
              <a:latin typeface="Garamond" pitchFamily="18" charset="0"/>
            </a:endParaRPr>
          </a:p>
        </p:txBody>
      </p:sp>
      <p:sp>
        <p:nvSpPr>
          <p:cNvPr id="50179" name="Rectangle 3"/>
          <p:cNvSpPr>
            <a:spLocks noChangeArrowheads="1"/>
          </p:cNvSpPr>
          <p:nvPr/>
        </p:nvSpPr>
        <p:spPr bwMode="auto">
          <a:xfrm>
            <a:off x="625475" y="2625725"/>
            <a:ext cx="8404225" cy="549275"/>
          </a:xfrm>
          <a:prstGeom prst="rect">
            <a:avLst/>
          </a:prstGeom>
          <a:noFill/>
          <a:ln w="9525" algn="ctr">
            <a:noFill/>
            <a:miter lim="800000"/>
            <a:headEnd/>
            <a:tailEnd/>
          </a:ln>
          <a:effectLst/>
        </p:spPr>
        <p:txBody>
          <a:bodyPr anchor="ctr">
            <a:spAutoFit/>
          </a:bodyPr>
          <a:lstStyle/>
          <a:p>
            <a:r>
              <a:rPr lang="es-ES" sz="3000" i="1" u="sng">
                <a:solidFill>
                  <a:srgbClr val="003366"/>
                </a:solidFill>
                <a:latin typeface="Calibri" pitchFamily="34" charset="0"/>
              </a:rPr>
              <a:t>Documentos y títulos valores</a:t>
            </a:r>
            <a:endParaRPr lang="es-ES" sz="2300" b="0">
              <a:solidFill>
                <a:srgbClr val="003366"/>
              </a:solidFill>
              <a:latin typeface="Calibri" pitchFamily="34" charset="0"/>
            </a:endParaRPr>
          </a:p>
        </p:txBody>
      </p:sp>
      <p:sp>
        <p:nvSpPr>
          <p:cNvPr id="50180" name="Rectangle 4"/>
          <p:cNvSpPr>
            <a:spLocks noChangeArrowheads="1"/>
          </p:cNvSpPr>
          <p:nvPr/>
        </p:nvSpPr>
        <p:spPr bwMode="auto">
          <a:xfrm>
            <a:off x="568325" y="3552825"/>
            <a:ext cx="8497888" cy="2530475"/>
          </a:xfrm>
          <a:prstGeom prst="rect">
            <a:avLst/>
          </a:prstGeom>
          <a:noFill/>
          <a:ln w="9525" algn="ctr">
            <a:noFill/>
            <a:miter lim="800000"/>
            <a:headEnd/>
            <a:tailEnd/>
          </a:ln>
          <a:effectLst/>
        </p:spPr>
        <p:txBody>
          <a:bodyPr anchor="ctr">
            <a:spAutoFit/>
          </a:bodyPr>
          <a:lstStyle/>
          <a:p>
            <a:pPr marL="266700" indent="-266700" algn="just">
              <a:buFont typeface="Wingdings" pitchFamily="2" charset="2"/>
              <a:buChar char="ü"/>
            </a:pPr>
            <a:r>
              <a:rPr lang="es-ES" sz="2000" b="0">
                <a:solidFill>
                  <a:srgbClr val="003366"/>
                </a:solidFill>
                <a:latin typeface="Calibri" pitchFamily="34" charset="0"/>
              </a:rPr>
              <a:t>Solicitud de inscripción dirigida a la Bolsa.</a:t>
            </a:r>
          </a:p>
          <a:p>
            <a:pPr marL="266700" indent="-266700" algn="just">
              <a:buFont typeface="Wingdings" pitchFamily="2" charset="2"/>
              <a:buChar char="ü"/>
            </a:pPr>
            <a:r>
              <a:rPr lang="es-ES" sz="2000" b="0">
                <a:solidFill>
                  <a:srgbClr val="003366"/>
                </a:solidFill>
                <a:latin typeface="Calibri" pitchFamily="34" charset="0"/>
              </a:rPr>
              <a:t>Constancia de inscripción del valor en el RNVE de la Superintendencia Financiera, con fecha de expedición no superior a dos meses. </a:t>
            </a:r>
          </a:p>
          <a:p>
            <a:pPr marL="266700" indent="-266700" algn="just">
              <a:buFont typeface="Wingdings" pitchFamily="2" charset="2"/>
              <a:buChar char="ü"/>
            </a:pPr>
            <a:r>
              <a:rPr lang="es-ES" sz="2000" b="0">
                <a:solidFill>
                  <a:srgbClr val="003366"/>
                </a:solidFill>
                <a:latin typeface="Calibri" pitchFamily="34" charset="0"/>
              </a:rPr>
              <a:t>Copia del formulario de Inscripción en el RNVE. </a:t>
            </a:r>
          </a:p>
          <a:p>
            <a:pPr marL="266700" indent="-266700" algn="just">
              <a:buFont typeface="Wingdings" pitchFamily="2" charset="2"/>
              <a:buChar char="ü"/>
            </a:pPr>
            <a:r>
              <a:rPr lang="es-ES" sz="2000" b="0">
                <a:solidFill>
                  <a:srgbClr val="003366"/>
                </a:solidFill>
                <a:latin typeface="Calibri" pitchFamily="34" charset="0"/>
              </a:rPr>
              <a:t>Copia autorizada del extracto pertinente del acta del órgano competente en la cual aparezca la autorización para emisión e inscripción en BVC. </a:t>
            </a:r>
          </a:p>
          <a:p>
            <a:pPr marL="266700" indent="-266700" algn="just">
              <a:buFont typeface="Wingdings" pitchFamily="2" charset="2"/>
              <a:buChar char="ü"/>
            </a:pPr>
            <a:r>
              <a:rPr lang="es-ES" sz="2000" b="0">
                <a:solidFill>
                  <a:srgbClr val="003366"/>
                </a:solidFill>
                <a:latin typeface="Calibri" pitchFamily="34" charset="0"/>
              </a:rPr>
              <a:t>Estatutos vigentes certificados por un Representante Legal del emisor. </a:t>
            </a:r>
          </a:p>
          <a:p>
            <a:pPr marL="266700" indent="-266700" algn="just" eaLnBrk="0" hangingPunct="0">
              <a:buFont typeface="Wingdings" pitchFamily="2" charset="2"/>
              <a:buChar char="ü"/>
            </a:pPr>
            <a:endParaRPr lang="es-ES" sz="2000" b="0">
              <a:solidFill>
                <a:srgbClr val="003366"/>
              </a:solidFill>
              <a:latin typeface="Calibri"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638300" y="1400175"/>
            <a:ext cx="7505700" cy="1000125"/>
          </a:xfrm>
        </p:spPr>
        <p:txBody>
          <a:bodyPr/>
          <a:lstStyle/>
          <a:p>
            <a:pPr algn="ctr"/>
            <a:r>
              <a:rPr lang="en-GB" sz="3000" b="1">
                <a:latin typeface="Garamond" pitchFamily="18" charset="0"/>
              </a:rPr>
              <a:t>ELABORACIÓN Y REQUISITOS DOCUMENTOS Y TÍTULOS VALORES</a:t>
            </a:r>
            <a:endParaRPr lang="en-US" sz="3000" b="1">
              <a:latin typeface="Garamond" pitchFamily="18" charset="0"/>
            </a:endParaRPr>
          </a:p>
        </p:txBody>
      </p:sp>
      <p:sp>
        <p:nvSpPr>
          <p:cNvPr id="51204" name="Rectangle 4"/>
          <p:cNvSpPr>
            <a:spLocks noChangeArrowheads="1"/>
          </p:cNvSpPr>
          <p:nvPr/>
        </p:nvSpPr>
        <p:spPr bwMode="auto">
          <a:xfrm>
            <a:off x="396875" y="3333750"/>
            <a:ext cx="8537575" cy="3140075"/>
          </a:xfrm>
          <a:prstGeom prst="rect">
            <a:avLst/>
          </a:prstGeom>
          <a:noFill/>
          <a:ln w="9525" algn="ctr">
            <a:noFill/>
            <a:miter lim="800000"/>
            <a:headEnd/>
            <a:tailEnd/>
          </a:ln>
          <a:effectLst/>
        </p:spPr>
        <p:txBody>
          <a:bodyPr anchor="ctr">
            <a:spAutoFit/>
          </a:bodyPr>
          <a:lstStyle/>
          <a:p>
            <a:pPr marL="266700" indent="-266700" algn="just">
              <a:buFont typeface="Wingdings" pitchFamily="2" charset="2"/>
              <a:buChar char="ü"/>
            </a:pPr>
            <a:r>
              <a:rPr lang="es-ES" sz="2000" b="0">
                <a:solidFill>
                  <a:srgbClr val="003366"/>
                </a:solidFill>
                <a:latin typeface="Calibri" pitchFamily="34" charset="0"/>
              </a:rPr>
              <a:t>Certificado de existencia y representación legal de la entidad emisora expedido por la autoridad competente respectiva, con una antelación no superior a tres (3) meses. </a:t>
            </a:r>
          </a:p>
          <a:p>
            <a:pPr marL="266700" indent="-266700" algn="just">
              <a:buFont typeface="Wingdings" pitchFamily="2" charset="2"/>
              <a:buChar char="ü"/>
            </a:pPr>
            <a:r>
              <a:rPr lang="es-ES" sz="2000" b="0">
                <a:solidFill>
                  <a:srgbClr val="003366"/>
                </a:solidFill>
                <a:latin typeface="Calibri" pitchFamily="34" charset="0"/>
              </a:rPr>
              <a:t>Código de Buen Gobierno en caso de tenerlo. </a:t>
            </a:r>
          </a:p>
          <a:p>
            <a:pPr marL="266700" indent="-266700" algn="just">
              <a:buFont typeface="Wingdings" pitchFamily="2" charset="2"/>
              <a:buChar char="ü"/>
            </a:pPr>
            <a:r>
              <a:rPr lang="es-ES" sz="2000" b="0">
                <a:solidFill>
                  <a:srgbClr val="003366"/>
                </a:solidFill>
                <a:latin typeface="Calibri" pitchFamily="34" charset="0"/>
              </a:rPr>
              <a:t>Estados financieros correspondientes a los dos últimos períodos anuales y del último informe financiero trimestral. </a:t>
            </a:r>
          </a:p>
          <a:p>
            <a:pPr marL="266700" indent="-266700" algn="just">
              <a:buFont typeface="Wingdings" pitchFamily="2" charset="2"/>
              <a:buChar char="ü"/>
            </a:pPr>
            <a:r>
              <a:rPr lang="es-ES" sz="2000" b="0">
                <a:solidFill>
                  <a:srgbClr val="003366"/>
                </a:solidFill>
                <a:latin typeface="Calibri" pitchFamily="34" charset="0"/>
              </a:rPr>
              <a:t>Carta de compromiso y autorización a la Bolsa, en relación con las obligaciones que el emisor asume, conforme al formato establecido por la Bolsa.</a:t>
            </a:r>
          </a:p>
          <a:p>
            <a:pPr marL="266700" indent="-266700" algn="just" eaLnBrk="0" hangingPunct="0">
              <a:buFont typeface="Wingdings" pitchFamily="2" charset="2"/>
              <a:buChar char="ü"/>
            </a:pPr>
            <a:endParaRPr lang="es-ES" sz="2000" b="0">
              <a:solidFill>
                <a:srgbClr val="003366"/>
              </a:solidFill>
              <a:latin typeface="Calibri" pitchFamily="34" charset="0"/>
            </a:endParaRPr>
          </a:p>
        </p:txBody>
      </p:sp>
      <p:sp>
        <p:nvSpPr>
          <p:cNvPr id="51205" name="Rectangle 5"/>
          <p:cNvSpPr>
            <a:spLocks noChangeArrowheads="1"/>
          </p:cNvSpPr>
          <p:nvPr/>
        </p:nvSpPr>
        <p:spPr bwMode="auto">
          <a:xfrm>
            <a:off x="625475" y="2625725"/>
            <a:ext cx="8404225" cy="549275"/>
          </a:xfrm>
          <a:prstGeom prst="rect">
            <a:avLst/>
          </a:prstGeom>
          <a:noFill/>
          <a:ln w="9525" algn="ctr">
            <a:noFill/>
            <a:miter lim="800000"/>
            <a:headEnd/>
            <a:tailEnd/>
          </a:ln>
          <a:effectLst/>
        </p:spPr>
        <p:txBody>
          <a:bodyPr anchor="ctr">
            <a:spAutoFit/>
          </a:bodyPr>
          <a:lstStyle/>
          <a:p>
            <a:r>
              <a:rPr lang="es-ES" sz="3000" i="1" u="sng">
                <a:solidFill>
                  <a:srgbClr val="003366"/>
                </a:solidFill>
                <a:latin typeface="Calibri" pitchFamily="34" charset="0"/>
              </a:rPr>
              <a:t>Documentos y títulos valores</a:t>
            </a:r>
            <a:endParaRPr lang="es-ES" sz="2300" b="0">
              <a:solidFill>
                <a:srgbClr val="003366"/>
              </a:solidFill>
              <a:latin typeface="Calibri"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638300" y="1400175"/>
            <a:ext cx="7505700" cy="1000125"/>
          </a:xfrm>
        </p:spPr>
        <p:txBody>
          <a:bodyPr/>
          <a:lstStyle/>
          <a:p>
            <a:pPr algn="ctr"/>
            <a:r>
              <a:rPr lang="en-GB" sz="3000" b="1">
                <a:latin typeface="Garamond" pitchFamily="18" charset="0"/>
              </a:rPr>
              <a:t>ELABORACIÓN Y REQUISITOS DOCUMENTOS Y TÍTULOS VALORES</a:t>
            </a:r>
            <a:endParaRPr lang="en-US" sz="3000" b="1">
              <a:latin typeface="Garamond" pitchFamily="18" charset="0"/>
            </a:endParaRPr>
          </a:p>
        </p:txBody>
      </p:sp>
      <p:sp>
        <p:nvSpPr>
          <p:cNvPr id="52228" name="Rectangle 4"/>
          <p:cNvSpPr>
            <a:spLocks noChangeArrowheads="1"/>
          </p:cNvSpPr>
          <p:nvPr/>
        </p:nvSpPr>
        <p:spPr bwMode="auto">
          <a:xfrm>
            <a:off x="625475" y="2625725"/>
            <a:ext cx="8404225" cy="549275"/>
          </a:xfrm>
          <a:prstGeom prst="rect">
            <a:avLst/>
          </a:prstGeom>
          <a:noFill/>
          <a:ln w="9525" algn="ctr">
            <a:noFill/>
            <a:miter lim="800000"/>
            <a:headEnd/>
            <a:tailEnd/>
          </a:ln>
          <a:effectLst/>
        </p:spPr>
        <p:txBody>
          <a:bodyPr anchor="ctr">
            <a:spAutoFit/>
          </a:bodyPr>
          <a:lstStyle/>
          <a:p>
            <a:r>
              <a:rPr lang="es-ES" sz="3000" i="1" u="sng">
                <a:solidFill>
                  <a:srgbClr val="003366"/>
                </a:solidFill>
                <a:latin typeface="Calibri" pitchFamily="34" charset="0"/>
              </a:rPr>
              <a:t>Documentos y títulos valores</a:t>
            </a:r>
            <a:endParaRPr lang="es-ES" sz="2300" b="0">
              <a:solidFill>
                <a:srgbClr val="003366"/>
              </a:solidFill>
              <a:latin typeface="Calibri" pitchFamily="34" charset="0"/>
            </a:endParaRPr>
          </a:p>
        </p:txBody>
      </p:sp>
      <p:sp>
        <p:nvSpPr>
          <p:cNvPr id="52229" name="Rectangle 5"/>
          <p:cNvSpPr>
            <a:spLocks noChangeArrowheads="1"/>
          </p:cNvSpPr>
          <p:nvPr/>
        </p:nvSpPr>
        <p:spPr bwMode="auto">
          <a:xfrm>
            <a:off x="549275" y="3389313"/>
            <a:ext cx="8394700" cy="2771775"/>
          </a:xfrm>
          <a:prstGeom prst="rect">
            <a:avLst/>
          </a:prstGeom>
          <a:noFill/>
          <a:ln w="9525" algn="ctr">
            <a:noFill/>
            <a:miter lim="800000"/>
            <a:headEnd/>
            <a:tailEnd/>
          </a:ln>
          <a:effectLst/>
        </p:spPr>
        <p:txBody>
          <a:bodyPr anchor="ctr">
            <a:spAutoFit/>
          </a:bodyPr>
          <a:lstStyle/>
          <a:p>
            <a:pPr marL="266700" indent="-266700" algn="just">
              <a:lnSpc>
                <a:spcPct val="110000"/>
              </a:lnSpc>
              <a:buFont typeface="Wingdings" pitchFamily="2" charset="2"/>
              <a:buChar char="ü"/>
            </a:pPr>
            <a:r>
              <a:rPr lang="es-ES" sz="2000" b="0">
                <a:solidFill>
                  <a:srgbClr val="003366"/>
                </a:solidFill>
                <a:latin typeface="Calibri" pitchFamily="34" charset="0"/>
              </a:rPr>
              <a:t>Tratándose de la inscripción de un valor no desmaterializado dos (2) facsímiles anulados del título en original y certificado expedido por el DECEVAL o DCV que indique que los valores cumplen con las condiciones establecidas por el respectivo depósito para ser ingresados al mismo. </a:t>
            </a:r>
          </a:p>
          <a:p>
            <a:pPr marL="266700" indent="-266700" algn="just">
              <a:lnSpc>
                <a:spcPct val="110000"/>
              </a:lnSpc>
              <a:buFont typeface="Wingdings" pitchFamily="2" charset="2"/>
              <a:buChar char="ü"/>
            </a:pPr>
            <a:r>
              <a:rPr lang="es-ES" sz="2000" b="0">
                <a:solidFill>
                  <a:srgbClr val="003366"/>
                </a:solidFill>
                <a:latin typeface="Calibri" pitchFamily="34" charset="0"/>
              </a:rPr>
              <a:t>Tratándose de la inscripción de una emisión desmaterializada, copia del macro- título respectivo y copia firmada del contrato con DECEVAL o DCV. o, certificación expedida por éstos en el sentido de que el macro-título se encuentra en bóveda. </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638300" y="1400175"/>
            <a:ext cx="7505700" cy="1000125"/>
          </a:xfrm>
        </p:spPr>
        <p:txBody>
          <a:bodyPr/>
          <a:lstStyle/>
          <a:p>
            <a:pPr algn="ctr"/>
            <a:r>
              <a:rPr lang="en-GB" sz="3000" b="1">
                <a:latin typeface="Garamond" pitchFamily="18" charset="0"/>
              </a:rPr>
              <a:t>ELABORACIÓN Y REQUISITOS DOCUMENTOS Y TÍTULOS VALORES</a:t>
            </a:r>
            <a:endParaRPr lang="en-US" sz="3000" b="1">
              <a:latin typeface="Garamond" pitchFamily="18" charset="0"/>
            </a:endParaRPr>
          </a:p>
        </p:txBody>
      </p:sp>
      <p:sp>
        <p:nvSpPr>
          <p:cNvPr id="53251" name="Rectangle 3"/>
          <p:cNvSpPr>
            <a:spLocks noChangeArrowheads="1"/>
          </p:cNvSpPr>
          <p:nvPr/>
        </p:nvSpPr>
        <p:spPr bwMode="auto">
          <a:xfrm>
            <a:off x="625475" y="2549525"/>
            <a:ext cx="8404225" cy="549275"/>
          </a:xfrm>
          <a:prstGeom prst="rect">
            <a:avLst/>
          </a:prstGeom>
          <a:noFill/>
          <a:ln w="9525" algn="ctr">
            <a:noFill/>
            <a:miter lim="800000"/>
            <a:headEnd/>
            <a:tailEnd/>
          </a:ln>
          <a:effectLst/>
        </p:spPr>
        <p:txBody>
          <a:bodyPr anchor="ctr">
            <a:spAutoFit/>
          </a:bodyPr>
          <a:lstStyle/>
          <a:p>
            <a:r>
              <a:rPr lang="es-ES" sz="3000" i="1" u="sng">
                <a:solidFill>
                  <a:srgbClr val="003366"/>
                </a:solidFill>
                <a:latin typeface="Calibri" pitchFamily="34" charset="0"/>
              </a:rPr>
              <a:t>Documentos y títulos valores</a:t>
            </a:r>
            <a:endParaRPr lang="es-ES" sz="2300" b="0">
              <a:solidFill>
                <a:srgbClr val="003366"/>
              </a:solidFill>
              <a:latin typeface="Calibri" pitchFamily="34" charset="0"/>
            </a:endParaRPr>
          </a:p>
        </p:txBody>
      </p:sp>
      <p:sp>
        <p:nvSpPr>
          <p:cNvPr id="53253" name="Rectangle 5"/>
          <p:cNvSpPr>
            <a:spLocks noChangeArrowheads="1"/>
          </p:cNvSpPr>
          <p:nvPr/>
        </p:nvSpPr>
        <p:spPr bwMode="auto">
          <a:xfrm>
            <a:off x="571500" y="3103563"/>
            <a:ext cx="8380413" cy="3140075"/>
          </a:xfrm>
          <a:prstGeom prst="rect">
            <a:avLst/>
          </a:prstGeom>
          <a:noFill/>
          <a:ln w="9525" algn="ctr">
            <a:noFill/>
            <a:miter lim="800000"/>
            <a:headEnd/>
            <a:tailEnd/>
          </a:ln>
          <a:effectLst/>
        </p:spPr>
        <p:txBody>
          <a:bodyPr anchor="ctr">
            <a:spAutoFit/>
          </a:bodyPr>
          <a:lstStyle/>
          <a:p>
            <a:pPr marL="266700" indent="-266700" algn="just">
              <a:buFont typeface="Wingdings" pitchFamily="2" charset="2"/>
              <a:buChar char="ü"/>
            </a:pPr>
            <a:r>
              <a:rPr lang="es-ES" sz="2000" b="0">
                <a:solidFill>
                  <a:srgbClr val="003366"/>
                </a:solidFill>
                <a:latin typeface="Calibri" pitchFamily="34" charset="0"/>
              </a:rPr>
              <a:t>Un ejemplar impreso del prospecto de emisión y colocación y dos en medio magnético. En el prospecto deberá constar de manera expresa y visible que la inscripción en la Bolsa no garantiza la bondad del título ni la solvencia del emisor. </a:t>
            </a:r>
          </a:p>
          <a:p>
            <a:pPr marL="266700" indent="-266700" algn="just">
              <a:buFont typeface="Wingdings" pitchFamily="2" charset="2"/>
              <a:buChar char="ü"/>
            </a:pPr>
            <a:r>
              <a:rPr lang="es-ES" sz="2000" b="0">
                <a:solidFill>
                  <a:srgbClr val="003366"/>
                </a:solidFill>
                <a:latin typeface="Calibri" pitchFamily="34" charset="0"/>
              </a:rPr>
              <a:t>Formato de vinculación de clientes, proveedores y emisores debidamente firmado por el Representante Legal, adjuntando autorización para consulta en las centrales de riesgo. </a:t>
            </a:r>
          </a:p>
          <a:p>
            <a:pPr marL="266700" indent="-266700" algn="just">
              <a:buFont typeface="Wingdings" pitchFamily="2" charset="2"/>
              <a:buChar char="ü"/>
            </a:pPr>
            <a:r>
              <a:rPr lang="es-ES" sz="2000" b="0">
                <a:solidFill>
                  <a:srgbClr val="003366"/>
                </a:solidFill>
                <a:latin typeface="Calibri" pitchFamily="34" charset="0"/>
              </a:rPr>
              <a:t>Si se trata de un título de renta fija, informe de la calificación obtenida por los valores objeto de la oferta que contenga las razones expuestas por la sociedad calificadora para su otorgamiento.</a:t>
            </a:r>
            <a:r>
              <a:rPr lang="es-ES" sz="2000">
                <a:solidFill>
                  <a:srgbClr val="003366"/>
                </a:solidFill>
                <a:latin typeface="Calibri" pitchFamily="34" charset="0"/>
              </a:rPr>
              <a:t> </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638300" y="1400175"/>
            <a:ext cx="7505700" cy="1000125"/>
          </a:xfrm>
        </p:spPr>
        <p:txBody>
          <a:bodyPr/>
          <a:lstStyle/>
          <a:p>
            <a:pPr algn="ctr"/>
            <a:r>
              <a:rPr lang="en-GB" sz="3000" b="1">
                <a:latin typeface="Garamond" pitchFamily="18" charset="0"/>
              </a:rPr>
              <a:t>ELABORACIÓN Y REQUISITOS DOCUMENTOS Y TÍTULOS VALORES</a:t>
            </a:r>
            <a:endParaRPr lang="en-US" sz="3000" b="1">
              <a:latin typeface="Garamond" pitchFamily="18" charset="0"/>
            </a:endParaRPr>
          </a:p>
        </p:txBody>
      </p:sp>
      <p:sp>
        <p:nvSpPr>
          <p:cNvPr id="54275" name="Rectangle 3"/>
          <p:cNvSpPr>
            <a:spLocks noChangeArrowheads="1"/>
          </p:cNvSpPr>
          <p:nvPr/>
        </p:nvSpPr>
        <p:spPr bwMode="auto">
          <a:xfrm>
            <a:off x="625475" y="2549525"/>
            <a:ext cx="8404225" cy="549275"/>
          </a:xfrm>
          <a:prstGeom prst="rect">
            <a:avLst/>
          </a:prstGeom>
          <a:noFill/>
          <a:ln w="9525" algn="ctr">
            <a:noFill/>
            <a:miter lim="800000"/>
            <a:headEnd/>
            <a:tailEnd/>
          </a:ln>
          <a:effectLst/>
        </p:spPr>
        <p:txBody>
          <a:bodyPr anchor="ctr">
            <a:spAutoFit/>
          </a:bodyPr>
          <a:lstStyle/>
          <a:p>
            <a:r>
              <a:rPr lang="es-ES" sz="3000" i="1" u="sng">
                <a:solidFill>
                  <a:srgbClr val="003366"/>
                </a:solidFill>
                <a:latin typeface="Calibri" pitchFamily="34" charset="0"/>
              </a:rPr>
              <a:t>Documentos y títulos valores</a:t>
            </a:r>
            <a:endParaRPr lang="es-ES" sz="2300" b="0">
              <a:solidFill>
                <a:srgbClr val="003366"/>
              </a:solidFill>
              <a:latin typeface="Calibri" pitchFamily="34" charset="0"/>
            </a:endParaRPr>
          </a:p>
        </p:txBody>
      </p:sp>
      <p:sp>
        <p:nvSpPr>
          <p:cNvPr id="54277" name="Rectangle 5"/>
          <p:cNvSpPr>
            <a:spLocks noChangeArrowheads="1"/>
          </p:cNvSpPr>
          <p:nvPr/>
        </p:nvSpPr>
        <p:spPr bwMode="auto">
          <a:xfrm>
            <a:off x="523875" y="3232150"/>
            <a:ext cx="8509000" cy="3140075"/>
          </a:xfrm>
          <a:prstGeom prst="rect">
            <a:avLst/>
          </a:prstGeom>
          <a:noFill/>
          <a:ln w="9525" algn="ctr">
            <a:noFill/>
            <a:miter lim="800000"/>
            <a:headEnd/>
            <a:tailEnd/>
          </a:ln>
          <a:effectLst/>
        </p:spPr>
        <p:txBody>
          <a:bodyPr anchor="ctr">
            <a:spAutoFit/>
          </a:bodyPr>
          <a:lstStyle/>
          <a:p>
            <a:pPr marL="266700" indent="-266700" algn="just">
              <a:buFont typeface="Wingdings" pitchFamily="2" charset="2"/>
              <a:buChar char="ü"/>
            </a:pPr>
            <a:r>
              <a:rPr lang="es-ES" sz="2000" b="0">
                <a:solidFill>
                  <a:srgbClr val="003366"/>
                </a:solidFill>
                <a:latin typeface="Calibri" pitchFamily="34" charset="0"/>
              </a:rPr>
              <a:t>Contar con una página Web en la cual se encuentre a disposición del público la información del emisor en los términos establecidos en el artículo 1.2.2. ó 1.2.3. de la Circular Única de la Bolsa. </a:t>
            </a:r>
          </a:p>
          <a:p>
            <a:pPr marL="266700" indent="-266700" algn="just">
              <a:buFont typeface="Wingdings" pitchFamily="2" charset="2"/>
              <a:buChar char="ü"/>
            </a:pPr>
            <a:r>
              <a:rPr lang="es-ES" sz="2000" b="0">
                <a:solidFill>
                  <a:srgbClr val="003366"/>
                </a:solidFill>
                <a:latin typeface="Calibri" pitchFamily="34" charset="0"/>
              </a:rPr>
              <a:t>Designar un funcionario de alto nivel del emisor o del administrador de la emisión que coordinará con la Bolsa las actividades comerciales y operativas que surjan de la misma. </a:t>
            </a:r>
          </a:p>
          <a:p>
            <a:pPr marL="266700" indent="-266700" algn="just">
              <a:buFont typeface="Wingdings" pitchFamily="2" charset="2"/>
              <a:buChar char="ü"/>
            </a:pPr>
            <a:r>
              <a:rPr lang="es-ES" sz="2000" b="0">
                <a:solidFill>
                  <a:srgbClr val="003366"/>
                </a:solidFill>
                <a:latin typeface="Calibri" pitchFamily="34" charset="0"/>
              </a:rPr>
              <a:t>Informar a la Bolsa cualquier cambio que haya sufrido la composición accionaria de la sociedad o su estructura administrativa, durante el lapso transcurrido entre la fecha de inscripción y la de la solicitud.</a:t>
            </a:r>
          </a:p>
          <a:p>
            <a:pPr marL="266700" indent="-266700" algn="just" eaLnBrk="0" hangingPunct="0">
              <a:buFont typeface="Wingdings" pitchFamily="2" charset="2"/>
              <a:buChar char="ü"/>
            </a:pPr>
            <a:endParaRPr lang="es-ES" sz="2000" b="0">
              <a:solidFill>
                <a:srgbClr val="003366"/>
              </a:solidFill>
              <a:latin typeface="Calibri"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638300" y="1400175"/>
            <a:ext cx="7505700" cy="1000125"/>
          </a:xfrm>
        </p:spPr>
        <p:txBody>
          <a:bodyPr/>
          <a:lstStyle/>
          <a:p>
            <a:pPr algn="ctr"/>
            <a:r>
              <a:rPr lang="en-GB" sz="3000" b="1">
                <a:latin typeface="Garamond" pitchFamily="18" charset="0"/>
              </a:rPr>
              <a:t>ELABORACIÓN Y REQUISITOS DOCUMENTOS Y TÍTULOS VALORES</a:t>
            </a:r>
            <a:endParaRPr lang="en-US" sz="3000" b="1">
              <a:latin typeface="Garamond" pitchFamily="18" charset="0"/>
            </a:endParaRPr>
          </a:p>
        </p:txBody>
      </p:sp>
      <p:sp>
        <p:nvSpPr>
          <p:cNvPr id="55299" name="Rectangle 3"/>
          <p:cNvSpPr>
            <a:spLocks noChangeArrowheads="1"/>
          </p:cNvSpPr>
          <p:nvPr/>
        </p:nvSpPr>
        <p:spPr bwMode="auto">
          <a:xfrm>
            <a:off x="625475" y="2549525"/>
            <a:ext cx="8404225" cy="549275"/>
          </a:xfrm>
          <a:prstGeom prst="rect">
            <a:avLst/>
          </a:prstGeom>
          <a:noFill/>
          <a:ln w="9525" algn="ctr">
            <a:noFill/>
            <a:miter lim="800000"/>
            <a:headEnd/>
            <a:tailEnd/>
          </a:ln>
          <a:effectLst/>
        </p:spPr>
        <p:txBody>
          <a:bodyPr anchor="ctr">
            <a:spAutoFit/>
          </a:bodyPr>
          <a:lstStyle/>
          <a:p>
            <a:r>
              <a:rPr lang="es-ES" sz="3000" i="1" u="sng">
                <a:solidFill>
                  <a:srgbClr val="003366"/>
                </a:solidFill>
                <a:latin typeface="Calibri" pitchFamily="34" charset="0"/>
              </a:rPr>
              <a:t>Documentos y títulos valores</a:t>
            </a:r>
            <a:endParaRPr lang="es-ES" sz="2300" b="0">
              <a:solidFill>
                <a:srgbClr val="003366"/>
              </a:solidFill>
              <a:latin typeface="Calibri" pitchFamily="34" charset="0"/>
            </a:endParaRPr>
          </a:p>
        </p:txBody>
      </p:sp>
      <p:sp>
        <p:nvSpPr>
          <p:cNvPr id="55301" name="Rectangle 5"/>
          <p:cNvSpPr>
            <a:spLocks noChangeArrowheads="1"/>
          </p:cNvSpPr>
          <p:nvPr/>
        </p:nvSpPr>
        <p:spPr bwMode="auto">
          <a:xfrm>
            <a:off x="598488" y="3219450"/>
            <a:ext cx="8405812" cy="3444875"/>
          </a:xfrm>
          <a:prstGeom prst="rect">
            <a:avLst/>
          </a:prstGeom>
          <a:noFill/>
          <a:ln w="9525" algn="ctr">
            <a:noFill/>
            <a:miter lim="800000"/>
            <a:headEnd/>
            <a:tailEnd/>
          </a:ln>
          <a:effectLst/>
        </p:spPr>
        <p:txBody>
          <a:bodyPr anchor="ctr">
            <a:spAutoFit/>
          </a:bodyPr>
          <a:lstStyle/>
          <a:p>
            <a:pPr marL="266700" indent="-266700" algn="just">
              <a:buFont typeface="Wingdings" pitchFamily="2" charset="2"/>
              <a:buChar char="ü"/>
            </a:pPr>
            <a:r>
              <a:rPr lang="es-ES" sz="2000" b="0">
                <a:solidFill>
                  <a:srgbClr val="003366"/>
                </a:solidFill>
                <a:latin typeface="Calibri" pitchFamily="34" charset="0"/>
              </a:rPr>
              <a:t>Carta de certificación de cumplimiento total o parcial de los requisitos de inscripción de acciones, según sea el caso, conforme a los formatos establecidos por la Bolsa. La carta deberá estar suscrita por el representante legal y el revisor fiscal de la entidad emisora.  </a:t>
            </a:r>
          </a:p>
          <a:p>
            <a:pPr marL="266700" indent="-266700" algn="just">
              <a:buFont typeface="Wingdings" pitchFamily="2" charset="2"/>
              <a:buChar char="ü"/>
            </a:pPr>
            <a:r>
              <a:rPr lang="es-ES" sz="2000" b="0">
                <a:solidFill>
                  <a:srgbClr val="003366"/>
                </a:solidFill>
                <a:latin typeface="Calibri" pitchFamily="34" charset="0"/>
              </a:rPr>
              <a:t>Lista con nombre e identificación de los accionistas de la sociedad y de su porcentaje de participación en el capital suscrito de la sociedad, suscrita por un representante legal de la entidad. </a:t>
            </a:r>
          </a:p>
          <a:p>
            <a:pPr marL="266700" indent="-266700" algn="just">
              <a:buFont typeface="Wingdings" pitchFamily="2" charset="2"/>
              <a:buChar char="ü"/>
            </a:pPr>
            <a:r>
              <a:rPr lang="es-ES" sz="2000" b="0">
                <a:solidFill>
                  <a:srgbClr val="003366"/>
                </a:solidFill>
                <a:latin typeface="Calibri" pitchFamily="34" charset="0"/>
              </a:rPr>
              <a:t>Programa de ajuste en caso de requerirse. </a:t>
            </a:r>
          </a:p>
          <a:p>
            <a:pPr marL="266700" indent="-266700" algn="just">
              <a:buFont typeface="Wingdings" pitchFamily="2" charset="2"/>
              <a:buChar char="ü"/>
            </a:pPr>
            <a:r>
              <a:rPr lang="es-ES" sz="2000" b="0">
                <a:solidFill>
                  <a:srgbClr val="003366"/>
                </a:solidFill>
                <a:latin typeface="Calibri" pitchFamily="34" charset="0"/>
              </a:rPr>
              <a:t>Plan de negocios en caso de requerirse.  </a:t>
            </a:r>
          </a:p>
          <a:p>
            <a:pPr marL="266700" indent="-266700" algn="just">
              <a:buFont typeface="Wingdings" pitchFamily="2" charset="2"/>
              <a:buChar char="ü"/>
            </a:pPr>
            <a:r>
              <a:rPr lang="es-ES" sz="2000" b="0">
                <a:solidFill>
                  <a:srgbClr val="003366"/>
                </a:solidFill>
                <a:latin typeface="Calibri" pitchFamily="34" charset="0"/>
              </a:rPr>
              <a:t>Plan o programa dirigido a presentar utilidades operacionales en caso de requerirse.</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977900" y="2746375"/>
            <a:ext cx="7899400" cy="3217863"/>
          </a:xfrm>
          <a:prstGeom prst="rect">
            <a:avLst/>
          </a:prstGeom>
          <a:solidFill>
            <a:srgbClr val="FFFFFF"/>
          </a:solidFill>
          <a:ln w="9525" algn="ctr">
            <a:noFill/>
            <a:miter lim="800000"/>
            <a:headEnd/>
            <a:tailEnd/>
          </a:ln>
          <a:effectLst/>
        </p:spPr>
        <p:txBody>
          <a:bodyPr anchor="ctr">
            <a:spAutoFit/>
          </a:bodyPr>
          <a:lstStyle/>
          <a:p>
            <a:r>
              <a:rPr lang="es-ES" sz="3300" u="sng">
                <a:solidFill>
                  <a:srgbClr val="003366"/>
                </a:solidFill>
                <a:latin typeface="Calibri" pitchFamily="34" charset="0"/>
              </a:rPr>
              <a:t>OBJETIVO</a:t>
            </a:r>
            <a:r>
              <a:rPr lang="es-ES" sz="3300">
                <a:solidFill>
                  <a:srgbClr val="003366"/>
                </a:solidFill>
                <a:latin typeface="Calibri" pitchFamily="34" charset="0"/>
              </a:rPr>
              <a:t> </a:t>
            </a:r>
          </a:p>
          <a:p>
            <a:pPr algn="just"/>
            <a:endParaRPr lang="es-CO" sz="2000">
              <a:solidFill>
                <a:srgbClr val="003366"/>
              </a:solidFill>
              <a:latin typeface="Calibri" pitchFamily="34" charset="0"/>
            </a:endParaRPr>
          </a:p>
          <a:p>
            <a:pPr algn="just"/>
            <a:endParaRPr lang="es-ES" sz="2000">
              <a:solidFill>
                <a:srgbClr val="003366"/>
              </a:solidFill>
              <a:latin typeface="Calibri" pitchFamily="34" charset="0"/>
            </a:endParaRPr>
          </a:p>
          <a:p>
            <a:pPr algn="just"/>
            <a:r>
              <a:rPr lang="es-ES" sz="3300">
                <a:solidFill>
                  <a:srgbClr val="003366"/>
                </a:solidFill>
                <a:latin typeface="Calibri" pitchFamily="34" charset="0"/>
              </a:rPr>
              <a:t>Permiten  controlar las operaciones practicadas por la empresa o el comerciante y la comprobación de los asientos de contabilidad.</a:t>
            </a:r>
          </a:p>
        </p:txBody>
      </p:sp>
      <p:sp>
        <p:nvSpPr>
          <p:cNvPr id="22530" name="Rectangle 2"/>
          <p:cNvSpPr>
            <a:spLocks noGrp="1" noChangeArrowheads="1"/>
          </p:cNvSpPr>
          <p:nvPr>
            <p:ph type="title"/>
          </p:nvPr>
        </p:nvSpPr>
        <p:spPr>
          <a:xfrm>
            <a:off x="1828800" y="1362075"/>
            <a:ext cx="7315200" cy="581025"/>
          </a:xfrm>
        </p:spPr>
        <p:txBody>
          <a:bodyPr/>
          <a:lstStyle/>
          <a:p>
            <a:r>
              <a:rPr lang="en-GB" b="1" dirty="0">
                <a:latin typeface="Garamond" pitchFamily="18" charset="0"/>
              </a:rPr>
              <a:t>DOCUMENTOS CONTABLES</a:t>
            </a:r>
            <a:endParaRPr lang="en-US" b="1" dirty="0">
              <a:latin typeface="Garamond" pitchFamily="18" charset="0"/>
            </a:endParaRP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679700" y="1400175"/>
            <a:ext cx="6464300" cy="581025"/>
          </a:xfrm>
        </p:spPr>
        <p:txBody>
          <a:bodyPr/>
          <a:lstStyle/>
          <a:p>
            <a:pPr algn="ctr"/>
            <a:r>
              <a:rPr lang="en-GB" b="1">
                <a:latin typeface="Garamond" pitchFamily="18" charset="0"/>
              </a:rPr>
              <a:t>FRAUDE OCUPACIONAL</a:t>
            </a:r>
            <a:endParaRPr lang="en-US" b="1">
              <a:latin typeface="Garamond" pitchFamily="18" charset="0"/>
            </a:endParaRPr>
          </a:p>
        </p:txBody>
      </p:sp>
      <p:sp>
        <p:nvSpPr>
          <p:cNvPr id="59395" name="Rectangle 3"/>
          <p:cNvSpPr>
            <a:spLocks noChangeArrowheads="1"/>
          </p:cNvSpPr>
          <p:nvPr/>
        </p:nvSpPr>
        <p:spPr bwMode="auto">
          <a:xfrm>
            <a:off x="688975" y="3128963"/>
            <a:ext cx="8188325" cy="2378075"/>
          </a:xfrm>
          <a:prstGeom prst="rect">
            <a:avLst/>
          </a:prstGeom>
          <a:noFill/>
          <a:ln w="9525" algn="ctr">
            <a:noFill/>
            <a:miter lim="800000"/>
            <a:headEnd/>
            <a:tailEnd/>
          </a:ln>
          <a:effectLst/>
        </p:spPr>
        <p:txBody>
          <a:bodyPr anchor="ctr">
            <a:spAutoFit/>
          </a:bodyPr>
          <a:lstStyle/>
          <a:p>
            <a:pPr algn="just"/>
            <a:r>
              <a:rPr lang="es-ES" sz="3000">
                <a:solidFill>
                  <a:srgbClr val="003366"/>
                </a:solidFill>
                <a:latin typeface="Calibri" pitchFamily="34" charset="0"/>
              </a:rPr>
              <a:t>Acto intencional de utilizar la posición que se ocupa en una organización para procurar el enriquecimiento personal mediante el uso indebido de los bienes, recursos o información de la empresa para la cual se trabaja. </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995363" y="2997200"/>
            <a:ext cx="6721475" cy="3168650"/>
          </a:xfrm>
          <a:prstGeom prst="rect">
            <a:avLst/>
          </a:prstGeom>
          <a:solidFill>
            <a:srgbClr val="FFFFFF"/>
          </a:solidFill>
          <a:ln w="9525" algn="ctr">
            <a:noFill/>
            <a:miter lim="800000"/>
            <a:headEnd/>
            <a:tailEnd/>
          </a:ln>
          <a:effectLst/>
        </p:spPr>
        <p:txBody>
          <a:bodyPr anchor="ctr">
            <a:spAutoFit/>
          </a:bodyPr>
          <a:lstStyle/>
          <a:p>
            <a:pPr algn="l">
              <a:tabLst>
                <a:tab pos="457200" algn="l"/>
              </a:tabLst>
            </a:pPr>
            <a:r>
              <a:rPr lang="es-ES" sz="2800" u="sng">
                <a:solidFill>
                  <a:srgbClr val="003366"/>
                </a:solidFill>
                <a:latin typeface="Calibri" pitchFamily="34" charset="0"/>
              </a:rPr>
              <a:t>ADMINISTRATIVAS</a:t>
            </a:r>
          </a:p>
          <a:p>
            <a:pPr algn="l">
              <a:tabLst>
                <a:tab pos="457200" algn="l"/>
              </a:tabLst>
            </a:pPr>
            <a:endParaRPr lang="es-ES" sz="2800">
              <a:solidFill>
                <a:srgbClr val="003366"/>
              </a:solidFill>
              <a:latin typeface="Calibri" pitchFamily="34" charset="0"/>
            </a:endParaRPr>
          </a:p>
          <a:p>
            <a:pPr algn="l">
              <a:lnSpc>
                <a:spcPct val="130000"/>
              </a:lnSpc>
              <a:buFont typeface="Wingdings" pitchFamily="2" charset="2"/>
              <a:buChar char="Ø"/>
              <a:tabLst>
                <a:tab pos="457200" algn="l"/>
              </a:tabLst>
            </a:pPr>
            <a:r>
              <a:rPr lang="es-ES" sz="2800" i="1">
                <a:solidFill>
                  <a:srgbClr val="003366"/>
                </a:solidFill>
                <a:latin typeface="Calibri" pitchFamily="34" charset="0"/>
              </a:rPr>
              <a:t> Dar confianza a los empleados</a:t>
            </a:r>
          </a:p>
          <a:p>
            <a:pPr algn="l">
              <a:lnSpc>
                <a:spcPct val="130000"/>
              </a:lnSpc>
              <a:buFont typeface="Wingdings" pitchFamily="2" charset="2"/>
              <a:buChar char="Ø"/>
              <a:tabLst>
                <a:tab pos="457200" algn="l"/>
              </a:tabLst>
            </a:pPr>
            <a:r>
              <a:rPr lang="es-ES" sz="2800" i="1">
                <a:solidFill>
                  <a:srgbClr val="003366"/>
                </a:solidFill>
                <a:latin typeface="Calibri" pitchFamily="34" charset="0"/>
              </a:rPr>
              <a:t> Falta de controles</a:t>
            </a:r>
            <a:endParaRPr lang="es-ES" sz="2800">
              <a:solidFill>
                <a:srgbClr val="003366"/>
              </a:solidFill>
              <a:latin typeface="Calibri" pitchFamily="34" charset="0"/>
            </a:endParaRPr>
          </a:p>
          <a:p>
            <a:pPr algn="l">
              <a:lnSpc>
                <a:spcPct val="130000"/>
              </a:lnSpc>
              <a:buFont typeface="Wingdings" pitchFamily="2" charset="2"/>
              <a:buChar char="Ø"/>
              <a:tabLst>
                <a:tab pos="457200" algn="l"/>
              </a:tabLst>
            </a:pPr>
            <a:r>
              <a:rPr lang="es-ES" sz="2800" i="1">
                <a:solidFill>
                  <a:srgbClr val="003366"/>
                </a:solidFill>
                <a:latin typeface="Calibri" pitchFamily="34" charset="0"/>
              </a:rPr>
              <a:t> Extralimitación de funciones</a:t>
            </a:r>
            <a:endParaRPr lang="es-ES" sz="2800">
              <a:solidFill>
                <a:srgbClr val="003366"/>
              </a:solidFill>
              <a:latin typeface="Calibri" pitchFamily="34" charset="0"/>
            </a:endParaRPr>
          </a:p>
          <a:p>
            <a:pPr algn="l">
              <a:lnSpc>
                <a:spcPct val="130000"/>
              </a:lnSpc>
              <a:buFont typeface="Wingdings" pitchFamily="2" charset="2"/>
              <a:buChar char="Ø"/>
              <a:tabLst>
                <a:tab pos="457200" algn="l"/>
              </a:tabLst>
            </a:pPr>
            <a:r>
              <a:rPr lang="es-ES" sz="2800" i="1">
                <a:solidFill>
                  <a:srgbClr val="003366"/>
                </a:solidFill>
                <a:latin typeface="Calibri" pitchFamily="34" charset="0"/>
              </a:rPr>
              <a:t> Falta de supervisión</a:t>
            </a:r>
          </a:p>
        </p:txBody>
      </p:sp>
      <p:sp>
        <p:nvSpPr>
          <p:cNvPr id="60419" name="Rectangle 3"/>
          <p:cNvSpPr>
            <a:spLocks noGrp="1" noChangeArrowheads="1"/>
          </p:cNvSpPr>
          <p:nvPr>
            <p:ph type="title"/>
          </p:nvPr>
        </p:nvSpPr>
        <p:spPr>
          <a:xfrm>
            <a:off x="2679700" y="1400175"/>
            <a:ext cx="6464300" cy="581025"/>
          </a:xfrm>
        </p:spPr>
        <p:txBody>
          <a:bodyPr/>
          <a:lstStyle/>
          <a:p>
            <a:pPr algn="ctr"/>
            <a:r>
              <a:rPr lang="en-GB" b="1">
                <a:latin typeface="Garamond" pitchFamily="18" charset="0"/>
              </a:rPr>
              <a:t>FRAUDE OCUPACIONAL</a:t>
            </a:r>
            <a:endParaRPr lang="en-US" b="1">
              <a:latin typeface="Garamond" pitchFamily="18" charset="0"/>
            </a:endParaRPr>
          </a:p>
        </p:txBody>
      </p:sp>
      <p:sp>
        <p:nvSpPr>
          <p:cNvPr id="60420" name="Rectangle 4"/>
          <p:cNvSpPr>
            <a:spLocks noChangeArrowheads="1"/>
          </p:cNvSpPr>
          <p:nvPr/>
        </p:nvSpPr>
        <p:spPr bwMode="auto">
          <a:xfrm>
            <a:off x="904875" y="2290763"/>
            <a:ext cx="8188325" cy="549275"/>
          </a:xfrm>
          <a:prstGeom prst="rect">
            <a:avLst/>
          </a:prstGeom>
          <a:noFill/>
          <a:ln w="9525" algn="ctr">
            <a:noFill/>
            <a:miter lim="800000"/>
            <a:headEnd/>
            <a:tailEnd/>
          </a:ln>
          <a:effectLst/>
        </p:spPr>
        <p:txBody>
          <a:bodyPr anchor="ctr">
            <a:spAutoFit/>
          </a:bodyPr>
          <a:lstStyle/>
          <a:p>
            <a:r>
              <a:rPr lang="es-ES" sz="3000">
                <a:solidFill>
                  <a:srgbClr val="003366"/>
                </a:solidFill>
                <a:latin typeface="Calibri" pitchFamily="34" charset="0"/>
              </a:rPr>
              <a:t>Causas y consecuencias:</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944563" y="2765425"/>
            <a:ext cx="7953375" cy="3403600"/>
          </a:xfrm>
          <a:prstGeom prst="rect">
            <a:avLst/>
          </a:prstGeom>
          <a:solidFill>
            <a:srgbClr val="FFFFFF"/>
          </a:solidFill>
          <a:ln w="9525" algn="ctr">
            <a:noFill/>
            <a:miter lim="800000"/>
            <a:headEnd/>
            <a:tailEnd/>
          </a:ln>
          <a:effectLst/>
        </p:spPr>
        <p:txBody>
          <a:bodyPr anchor="ctr">
            <a:spAutoFit/>
          </a:bodyPr>
          <a:lstStyle/>
          <a:p>
            <a:pPr marL="355600" indent="-355600" algn="just">
              <a:tabLst>
                <a:tab pos="457200" algn="l"/>
              </a:tabLst>
            </a:pPr>
            <a:r>
              <a:rPr lang="es-ES" sz="3000" u="sng">
                <a:solidFill>
                  <a:srgbClr val="003366"/>
                </a:solidFill>
                <a:latin typeface="Calibri" pitchFamily="34" charset="0"/>
              </a:rPr>
              <a:t>FINANCIERAS</a:t>
            </a:r>
          </a:p>
          <a:p>
            <a:pPr marL="355600" indent="-355600" algn="just">
              <a:tabLst>
                <a:tab pos="457200" algn="l"/>
              </a:tabLst>
            </a:pPr>
            <a:endParaRPr lang="es-ES" sz="3000">
              <a:solidFill>
                <a:srgbClr val="003366"/>
              </a:solidFill>
              <a:latin typeface="Calibri" pitchFamily="34" charset="0"/>
            </a:endParaRPr>
          </a:p>
          <a:p>
            <a:pPr marL="355600" indent="-355600" algn="just">
              <a:lnSpc>
                <a:spcPct val="105000"/>
              </a:lnSpc>
              <a:buFont typeface="Wingdings" pitchFamily="2" charset="2"/>
              <a:buChar char="Ø"/>
              <a:tabLst>
                <a:tab pos="457200" algn="l"/>
              </a:tabLst>
            </a:pPr>
            <a:r>
              <a:rPr lang="es-ES" sz="3000" i="1">
                <a:solidFill>
                  <a:srgbClr val="003366"/>
                </a:solidFill>
                <a:latin typeface="Calibri" pitchFamily="34" charset="0"/>
              </a:rPr>
              <a:t>Hurto de recursos financieros</a:t>
            </a:r>
          </a:p>
          <a:p>
            <a:pPr marL="355600" indent="-355600" algn="just">
              <a:lnSpc>
                <a:spcPct val="105000"/>
              </a:lnSpc>
              <a:buFont typeface="Wingdings" pitchFamily="2" charset="2"/>
              <a:buChar char="Ø"/>
              <a:tabLst>
                <a:tab pos="457200" algn="l"/>
              </a:tabLst>
            </a:pPr>
            <a:r>
              <a:rPr lang="es-ES" sz="3000" i="1">
                <a:solidFill>
                  <a:srgbClr val="003366"/>
                </a:solidFill>
                <a:latin typeface="Calibri" pitchFamily="34" charset="0"/>
              </a:rPr>
              <a:t>Robo continuo</a:t>
            </a:r>
          </a:p>
          <a:p>
            <a:pPr marL="355600" indent="-355600" algn="just">
              <a:lnSpc>
                <a:spcPct val="105000"/>
              </a:lnSpc>
              <a:buFont typeface="Wingdings" pitchFamily="2" charset="2"/>
              <a:buChar char="Ø"/>
              <a:tabLst>
                <a:tab pos="457200" algn="l"/>
              </a:tabLst>
            </a:pPr>
            <a:r>
              <a:rPr lang="es-ES" sz="3000" i="1">
                <a:solidFill>
                  <a:srgbClr val="003366"/>
                </a:solidFill>
                <a:latin typeface="Calibri" pitchFamily="34" charset="0"/>
              </a:rPr>
              <a:t>Mala manipulación de registro de operaciones</a:t>
            </a:r>
          </a:p>
          <a:p>
            <a:pPr marL="355600" indent="-355600" algn="just">
              <a:lnSpc>
                <a:spcPct val="105000"/>
              </a:lnSpc>
              <a:buFont typeface="Wingdings" pitchFamily="2" charset="2"/>
              <a:buChar char="Ø"/>
              <a:tabLst>
                <a:tab pos="457200" algn="l"/>
              </a:tabLst>
            </a:pPr>
            <a:r>
              <a:rPr lang="es-ES" sz="3000" i="1">
                <a:solidFill>
                  <a:srgbClr val="003366"/>
                </a:solidFill>
                <a:latin typeface="Calibri" pitchFamily="34" charset="0"/>
              </a:rPr>
              <a:t>Apropiación de bienes monetarios de la empresa</a:t>
            </a:r>
            <a:r>
              <a:rPr lang="es-ES" sz="3000">
                <a:solidFill>
                  <a:srgbClr val="003366"/>
                </a:solidFill>
                <a:latin typeface="Calibri" pitchFamily="34" charset="0"/>
              </a:rPr>
              <a:t> </a:t>
            </a:r>
          </a:p>
        </p:txBody>
      </p:sp>
      <p:sp>
        <p:nvSpPr>
          <p:cNvPr id="61443" name="Rectangle 3"/>
          <p:cNvSpPr>
            <a:spLocks noGrp="1" noChangeArrowheads="1"/>
          </p:cNvSpPr>
          <p:nvPr>
            <p:ph type="title"/>
          </p:nvPr>
        </p:nvSpPr>
        <p:spPr>
          <a:xfrm>
            <a:off x="2679700" y="1400175"/>
            <a:ext cx="6464300" cy="581025"/>
          </a:xfrm>
        </p:spPr>
        <p:txBody>
          <a:bodyPr/>
          <a:lstStyle/>
          <a:p>
            <a:pPr algn="ctr"/>
            <a:r>
              <a:rPr lang="en-GB" b="1">
                <a:latin typeface="Garamond" pitchFamily="18" charset="0"/>
              </a:rPr>
              <a:t>FRAUDE OCUPACIONAL</a:t>
            </a:r>
            <a:endParaRPr lang="en-US" b="1">
              <a:latin typeface="Garamond" pitchFamily="18" charset="0"/>
            </a:endParaRPr>
          </a:p>
        </p:txBody>
      </p:sp>
      <p:sp>
        <p:nvSpPr>
          <p:cNvPr id="61444" name="Rectangle 4"/>
          <p:cNvSpPr>
            <a:spLocks noChangeArrowheads="1"/>
          </p:cNvSpPr>
          <p:nvPr/>
        </p:nvSpPr>
        <p:spPr bwMode="auto">
          <a:xfrm>
            <a:off x="904875" y="2290763"/>
            <a:ext cx="8188325" cy="549275"/>
          </a:xfrm>
          <a:prstGeom prst="rect">
            <a:avLst/>
          </a:prstGeom>
          <a:noFill/>
          <a:ln w="9525" algn="ctr">
            <a:noFill/>
            <a:miter lim="800000"/>
            <a:headEnd/>
            <a:tailEnd/>
          </a:ln>
          <a:effectLst/>
        </p:spPr>
        <p:txBody>
          <a:bodyPr anchor="ctr">
            <a:spAutoFit/>
          </a:bodyPr>
          <a:lstStyle/>
          <a:p>
            <a:r>
              <a:rPr lang="es-ES" sz="3000">
                <a:solidFill>
                  <a:srgbClr val="003366"/>
                </a:solidFill>
                <a:latin typeface="Calibri" pitchFamily="34" charset="0"/>
              </a:rPr>
              <a:t>Causas y consecuencias:</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828800" y="1362075"/>
            <a:ext cx="7315200" cy="581025"/>
          </a:xfrm>
        </p:spPr>
        <p:txBody>
          <a:bodyPr/>
          <a:lstStyle/>
          <a:p>
            <a:r>
              <a:rPr lang="en-GB" b="1">
                <a:latin typeface="Garamond" pitchFamily="18" charset="0"/>
              </a:rPr>
              <a:t>DOCUMENTOS CONTABLES</a:t>
            </a:r>
            <a:endParaRPr lang="en-US" b="1">
              <a:latin typeface="Garamond" pitchFamily="18" charset="0"/>
            </a:endParaRPr>
          </a:p>
        </p:txBody>
      </p:sp>
      <p:sp>
        <p:nvSpPr>
          <p:cNvPr id="23556" name="Rectangle 4"/>
          <p:cNvSpPr>
            <a:spLocks noChangeArrowheads="1"/>
          </p:cNvSpPr>
          <p:nvPr/>
        </p:nvSpPr>
        <p:spPr bwMode="auto">
          <a:xfrm>
            <a:off x="952500" y="2282825"/>
            <a:ext cx="8069263" cy="4146550"/>
          </a:xfrm>
          <a:prstGeom prst="rect">
            <a:avLst/>
          </a:prstGeom>
          <a:solidFill>
            <a:srgbClr val="FFFFFF"/>
          </a:solidFill>
          <a:ln w="9525" algn="ctr">
            <a:noFill/>
            <a:miter lim="800000"/>
            <a:headEnd/>
            <a:tailEnd/>
          </a:ln>
          <a:effectLst/>
        </p:spPr>
        <p:txBody>
          <a:bodyPr anchor="ctr">
            <a:spAutoFit/>
          </a:bodyPr>
          <a:lstStyle/>
          <a:p>
            <a:r>
              <a:rPr lang="es-ES" sz="3300" u="sng">
                <a:solidFill>
                  <a:srgbClr val="003366"/>
                </a:solidFill>
                <a:latin typeface="Calibri" pitchFamily="34" charset="0"/>
              </a:rPr>
              <a:t>CLASIFICACIÓN</a:t>
            </a:r>
          </a:p>
          <a:p>
            <a:pPr algn="just"/>
            <a:endParaRPr lang="es-ES" sz="3300" u="sng">
              <a:solidFill>
                <a:srgbClr val="003366"/>
              </a:solidFill>
              <a:latin typeface="Calibri" pitchFamily="34" charset="0"/>
            </a:endParaRPr>
          </a:p>
          <a:p>
            <a:pPr algn="just"/>
            <a:r>
              <a:rPr lang="es-ES" sz="2500" u="sng">
                <a:solidFill>
                  <a:srgbClr val="003366"/>
                </a:solidFill>
                <a:effectLst>
                  <a:outerShdw blurRad="38100" dist="38100" dir="2700000" algn="tl">
                    <a:srgbClr val="C0C0C0"/>
                  </a:outerShdw>
                </a:effectLst>
                <a:latin typeface="Calibri" pitchFamily="34" charset="0"/>
              </a:rPr>
              <a:t>Comprobantes externos</a:t>
            </a:r>
            <a:r>
              <a:rPr lang="es-ES" sz="2500">
                <a:solidFill>
                  <a:srgbClr val="003366"/>
                </a:solidFill>
                <a:latin typeface="Calibri" pitchFamily="34" charset="0"/>
              </a:rPr>
              <a:t>: Emitidos fuera de la empresa y luego recibidos y conservados en la empresa. Ej.: facturas de compras, recibos de pagos efectuados, etc. </a:t>
            </a:r>
          </a:p>
          <a:p>
            <a:pPr algn="just"/>
            <a:endParaRPr lang="es-ES" sz="2500">
              <a:solidFill>
                <a:srgbClr val="003366"/>
              </a:solidFill>
              <a:latin typeface="Calibri" pitchFamily="34" charset="0"/>
            </a:endParaRPr>
          </a:p>
          <a:p>
            <a:pPr algn="just"/>
            <a:r>
              <a:rPr lang="es-ES" sz="2500" u="sng">
                <a:solidFill>
                  <a:srgbClr val="003366"/>
                </a:solidFill>
                <a:effectLst>
                  <a:outerShdw blurRad="38100" dist="38100" dir="2700000" algn="tl">
                    <a:srgbClr val="C0C0C0"/>
                  </a:outerShdw>
                </a:effectLst>
                <a:latin typeface="Calibri" pitchFamily="34" charset="0"/>
              </a:rPr>
              <a:t>Comprobantes internos</a:t>
            </a:r>
            <a:r>
              <a:rPr lang="es-ES" sz="2500">
                <a:solidFill>
                  <a:srgbClr val="003366"/>
                </a:solidFill>
                <a:latin typeface="Calibri" pitchFamily="34" charset="0"/>
              </a:rPr>
              <a:t>: Emitidos en la empresa que pueden entregarse a terceros o circular en la misma empresa. Ej.: facturas de ventas, recibos por cobranzas, presupuestos, vales.</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60500" y="1362075"/>
            <a:ext cx="7683500" cy="581025"/>
          </a:xfrm>
        </p:spPr>
        <p:txBody>
          <a:bodyPr/>
          <a:lstStyle/>
          <a:p>
            <a:r>
              <a:rPr lang="en-GB" b="1">
                <a:latin typeface="Garamond" pitchFamily="18" charset="0"/>
              </a:rPr>
              <a:t>DOCUMENTOS NO CONTABLES</a:t>
            </a:r>
            <a:endParaRPr lang="en-US" b="1">
              <a:latin typeface="Garamond" pitchFamily="18" charset="0"/>
            </a:endParaRPr>
          </a:p>
        </p:txBody>
      </p:sp>
      <p:sp>
        <p:nvSpPr>
          <p:cNvPr id="25604" name="Rectangle 4"/>
          <p:cNvSpPr>
            <a:spLocks noChangeArrowheads="1"/>
          </p:cNvSpPr>
          <p:nvPr/>
        </p:nvSpPr>
        <p:spPr bwMode="auto">
          <a:xfrm>
            <a:off x="1130300" y="2405063"/>
            <a:ext cx="7772400" cy="3749675"/>
          </a:xfrm>
          <a:prstGeom prst="rect">
            <a:avLst/>
          </a:prstGeom>
          <a:solidFill>
            <a:srgbClr val="FFFFFF"/>
          </a:solidFill>
          <a:ln w="9525" algn="ctr">
            <a:noFill/>
            <a:miter lim="800000"/>
            <a:headEnd/>
            <a:tailEnd/>
          </a:ln>
          <a:effectLst/>
        </p:spPr>
        <p:txBody>
          <a:bodyPr anchor="ctr">
            <a:spAutoFit/>
          </a:bodyPr>
          <a:lstStyle/>
          <a:p>
            <a:pPr marL="342900" indent="-342900" algn="just"/>
            <a:r>
              <a:rPr lang="es-ES" sz="3000" u="sng">
                <a:solidFill>
                  <a:srgbClr val="003366"/>
                </a:solidFill>
                <a:latin typeface="Calibri" pitchFamily="34" charset="0"/>
              </a:rPr>
              <a:t>Remisión</a:t>
            </a:r>
            <a:r>
              <a:rPr lang="es-ES" sz="3000">
                <a:solidFill>
                  <a:srgbClr val="003366"/>
                </a:solidFill>
                <a:latin typeface="Calibri" pitchFamily="34" charset="0"/>
              </a:rPr>
              <a:t>: Sólo sirve de información detallada de la mercancía que se entrega.</a:t>
            </a:r>
          </a:p>
          <a:p>
            <a:pPr marL="342900" indent="-342900" algn="just"/>
            <a:endParaRPr lang="es-ES" sz="3000">
              <a:solidFill>
                <a:srgbClr val="003366"/>
              </a:solidFill>
              <a:latin typeface="Calibri" pitchFamily="34" charset="0"/>
            </a:endParaRPr>
          </a:p>
          <a:p>
            <a:pPr marL="342900" indent="-342900" algn="just"/>
            <a:r>
              <a:rPr lang="es-ES" sz="3000" u="sng">
                <a:solidFill>
                  <a:srgbClr val="003366"/>
                </a:solidFill>
                <a:latin typeface="Calibri" pitchFamily="34" charset="0"/>
              </a:rPr>
              <a:t>Orden de compra</a:t>
            </a:r>
            <a:r>
              <a:rPr lang="es-ES" sz="3000">
                <a:solidFill>
                  <a:srgbClr val="003366"/>
                </a:solidFill>
                <a:latin typeface="Calibri" pitchFamily="34" charset="0"/>
              </a:rPr>
              <a:t>: Sólo sirve para pedir la mercancía al proveedor.</a:t>
            </a:r>
          </a:p>
          <a:p>
            <a:pPr marL="342900" indent="-342900" algn="just"/>
            <a:endParaRPr lang="es-ES" sz="3000">
              <a:solidFill>
                <a:srgbClr val="003366"/>
              </a:solidFill>
              <a:latin typeface="Calibri" pitchFamily="34" charset="0"/>
            </a:endParaRPr>
          </a:p>
          <a:p>
            <a:pPr marL="342900" indent="-342900" algn="just"/>
            <a:r>
              <a:rPr lang="es-ES" sz="3000" u="sng">
                <a:solidFill>
                  <a:srgbClr val="003366"/>
                </a:solidFill>
                <a:latin typeface="Calibri" pitchFamily="34" charset="0"/>
              </a:rPr>
              <a:t>Cotización</a:t>
            </a:r>
            <a:r>
              <a:rPr lang="es-ES" sz="3000">
                <a:solidFill>
                  <a:srgbClr val="003366"/>
                </a:solidFill>
                <a:latin typeface="Calibri" pitchFamily="34" charset="0"/>
              </a:rPr>
              <a:t>: Sólo sirve para presupuestar la compra.</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124200" y="1400175"/>
            <a:ext cx="6019800" cy="581025"/>
          </a:xfrm>
        </p:spPr>
        <p:txBody>
          <a:bodyPr/>
          <a:lstStyle/>
          <a:p>
            <a:pPr algn="ctr"/>
            <a:r>
              <a:rPr lang="en-GB" b="1">
                <a:latin typeface="Garamond" pitchFamily="18" charset="0"/>
              </a:rPr>
              <a:t>SOPORTES CONTABLES</a:t>
            </a:r>
            <a:endParaRPr lang="en-US" b="1">
              <a:latin typeface="Garamond" pitchFamily="18" charset="0"/>
            </a:endParaRPr>
          </a:p>
        </p:txBody>
      </p:sp>
      <p:sp>
        <p:nvSpPr>
          <p:cNvPr id="13317" name="Rectangle 5"/>
          <p:cNvSpPr>
            <a:spLocks noChangeArrowheads="1"/>
          </p:cNvSpPr>
          <p:nvPr/>
        </p:nvSpPr>
        <p:spPr bwMode="auto">
          <a:xfrm>
            <a:off x="706438" y="3636963"/>
            <a:ext cx="8170862" cy="1692275"/>
          </a:xfrm>
          <a:prstGeom prst="rect">
            <a:avLst/>
          </a:prstGeom>
          <a:noFill/>
          <a:ln w="9525" algn="ctr">
            <a:noFill/>
            <a:miter lim="800000"/>
            <a:headEnd/>
            <a:tailEnd/>
          </a:ln>
          <a:effectLst/>
        </p:spPr>
        <p:txBody>
          <a:bodyPr anchor="ctr">
            <a:spAutoFit/>
          </a:bodyPr>
          <a:lstStyle/>
          <a:p>
            <a:pPr algn="just"/>
            <a:r>
              <a:rPr lang="es-ES" sz="3500">
                <a:solidFill>
                  <a:srgbClr val="003366"/>
                </a:solidFill>
                <a:latin typeface="Calibri" pitchFamily="34" charset="0"/>
              </a:rPr>
              <a:t>Los soportes contables son los documentos que sirven de base para registrar las operaciones comerciales de una empresa. </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124200" y="1400175"/>
            <a:ext cx="6019800" cy="581025"/>
          </a:xfrm>
        </p:spPr>
        <p:txBody>
          <a:bodyPr/>
          <a:lstStyle/>
          <a:p>
            <a:pPr algn="ctr"/>
            <a:r>
              <a:rPr lang="en-GB" b="1">
                <a:latin typeface="Garamond" pitchFamily="18" charset="0"/>
              </a:rPr>
              <a:t>SOPORTES CONTABLES</a:t>
            </a:r>
            <a:endParaRPr lang="en-US" b="1">
              <a:latin typeface="Garamond" pitchFamily="18" charset="0"/>
            </a:endParaRPr>
          </a:p>
        </p:txBody>
      </p:sp>
      <p:sp>
        <p:nvSpPr>
          <p:cNvPr id="26628" name="Rectangle 4"/>
          <p:cNvSpPr>
            <a:spLocks noChangeArrowheads="1"/>
          </p:cNvSpPr>
          <p:nvPr/>
        </p:nvSpPr>
        <p:spPr bwMode="auto">
          <a:xfrm>
            <a:off x="676275" y="2722563"/>
            <a:ext cx="8378825" cy="3140075"/>
          </a:xfrm>
          <a:prstGeom prst="rect">
            <a:avLst/>
          </a:prstGeom>
          <a:noFill/>
          <a:ln w="9525" algn="ctr">
            <a:noFill/>
            <a:miter lim="800000"/>
            <a:headEnd/>
            <a:tailEnd/>
          </a:ln>
          <a:effectLst/>
        </p:spPr>
        <p:txBody>
          <a:bodyPr anchor="ctr">
            <a:spAutoFit/>
          </a:bodyPr>
          <a:lstStyle/>
          <a:p>
            <a:pPr marL="355600" indent="-355600" algn="just" defTabSz="266700"/>
            <a:r>
              <a:rPr lang="es-ES" sz="2500">
                <a:solidFill>
                  <a:srgbClr val="003366"/>
                </a:solidFill>
                <a:latin typeface="Calibri" pitchFamily="34" charset="0"/>
              </a:rPr>
              <a:t>Todos los soportes contables deben contener la siguiente información general: </a:t>
            </a:r>
          </a:p>
          <a:p>
            <a:pPr marL="355600" indent="-355600" algn="just" defTabSz="266700"/>
            <a:endParaRPr lang="es-ES" sz="2500">
              <a:solidFill>
                <a:srgbClr val="003366"/>
              </a:solidFill>
              <a:latin typeface="Calibri" pitchFamily="34" charset="0"/>
            </a:endParaRPr>
          </a:p>
          <a:p>
            <a:pPr marL="355600" indent="-355600" algn="just" defTabSz="266700">
              <a:buSzPct val="95000"/>
              <a:buFont typeface="Wingdings" pitchFamily="2" charset="2"/>
              <a:buChar char="ü"/>
            </a:pPr>
            <a:r>
              <a:rPr lang="es-ES" sz="2500">
                <a:solidFill>
                  <a:srgbClr val="003366"/>
                </a:solidFill>
                <a:latin typeface="Calibri" pitchFamily="34" charset="0"/>
              </a:rPr>
              <a:t>Nombre o razón social de la empresa que lo emite.</a:t>
            </a:r>
          </a:p>
          <a:p>
            <a:pPr marL="355600" indent="-355600" algn="just" defTabSz="266700">
              <a:buSzPct val="95000"/>
              <a:buFont typeface="Wingdings" pitchFamily="2" charset="2"/>
              <a:buChar char="ü"/>
            </a:pPr>
            <a:r>
              <a:rPr lang="es-ES" sz="2500">
                <a:solidFill>
                  <a:srgbClr val="003366"/>
                </a:solidFill>
                <a:latin typeface="Calibri" pitchFamily="34" charset="0"/>
              </a:rPr>
              <a:t>Nombre, número y fecha del comprobante.</a:t>
            </a:r>
          </a:p>
          <a:p>
            <a:pPr marL="355600" indent="-355600" algn="just" defTabSz="266700">
              <a:buSzPct val="95000"/>
              <a:buFont typeface="Wingdings" pitchFamily="2" charset="2"/>
              <a:buChar char="ü"/>
            </a:pPr>
            <a:r>
              <a:rPr lang="es-ES" sz="2500">
                <a:solidFill>
                  <a:srgbClr val="003366"/>
                </a:solidFill>
                <a:latin typeface="Calibri" pitchFamily="34" charset="0"/>
              </a:rPr>
              <a:t>Descripción del contenido del documento.</a:t>
            </a:r>
          </a:p>
          <a:p>
            <a:pPr marL="355600" indent="-355600" algn="just" defTabSz="266700">
              <a:buSzPct val="95000"/>
              <a:buFont typeface="Wingdings" pitchFamily="2" charset="2"/>
              <a:buChar char="ü"/>
            </a:pPr>
            <a:r>
              <a:rPr lang="es-ES" sz="2500">
                <a:solidFill>
                  <a:srgbClr val="003366"/>
                </a:solidFill>
                <a:latin typeface="Calibri" pitchFamily="34" charset="0"/>
              </a:rPr>
              <a:t>Firmas de los responsables de elaborar, revisar, aprobar y  contabilizar los comprobantes.</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124200" y="1400175"/>
            <a:ext cx="6019800" cy="581025"/>
          </a:xfrm>
        </p:spPr>
        <p:txBody>
          <a:bodyPr/>
          <a:lstStyle/>
          <a:p>
            <a:pPr algn="ctr"/>
            <a:r>
              <a:rPr lang="en-GB" b="1">
                <a:latin typeface="Garamond" pitchFamily="18" charset="0"/>
              </a:rPr>
              <a:t>SOPORTES CONTABLES</a:t>
            </a:r>
            <a:endParaRPr lang="en-US" b="1">
              <a:latin typeface="Garamond" pitchFamily="18" charset="0"/>
            </a:endParaRPr>
          </a:p>
        </p:txBody>
      </p:sp>
      <p:sp>
        <p:nvSpPr>
          <p:cNvPr id="27652" name="Rectangle 4"/>
          <p:cNvSpPr>
            <a:spLocks noChangeArrowheads="1"/>
          </p:cNvSpPr>
          <p:nvPr/>
        </p:nvSpPr>
        <p:spPr bwMode="auto">
          <a:xfrm>
            <a:off x="930275" y="2482850"/>
            <a:ext cx="8124825" cy="519113"/>
          </a:xfrm>
          <a:prstGeom prst="rect">
            <a:avLst/>
          </a:prstGeom>
          <a:noFill/>
          <a:ln w="9525" algn="ctr">
            <a:noFill/>
            <a:miter lim="800000"/>
            <a:headEnd/>
            <a:tailEnd/>
          </a:ln>
          <a:effectLst/>
        </p:spPr>
        <p:txBody>
          <a:bodyPr anchor="ctr">
            <a:spAutoFit/>
          </a:bodyPr>
          <a:lstStyle/>
          <a:p>
            <a:pPr algn="l"/>
            <a:r>
              <a:rPr lang="es-ES" sz="2800" u="sng">
                <a:solidFill>
                  <a:srgbClr val="003366"/>
                </a:solidFill>
                <a:latin typeface="Calibri" pitchFamily="34" charset="0"/>
              </a:rPr>
              <a:t>LOS PRINCIPALES SOPORTES DE CONTABILIDAD SON</a:t>
            </a:r>
            <a:r>
              <a:rPr lang="es-ES" sz="2800">
                <a:solidFill>
                  <a:srgbClr val="003366"/>
                </a:solidFill>
                <a:latin typeface="Calibri" pitchFamily="34" charset="0"/>
              </a:rPr>
              <a:t>:</a:t>
            </a:r>
          </a:p>
        </p:txBody>
      </p:sp>
      <p:sp>
        <p:nvSpPr>
          <p:cNvPr id="27653" name="Rectangle 5"/>
          <p:cNvSpPr>
            <a:spLocks noChangeArrowheads="1"/>
          </p:cNvSpPr>
          <p:nvPr/>
        </p:nvSpPr>
        <p:spPr bwMode="auto">
          <a:xfrm>
            <a:off x="757238" y="3763963"/>
            <a:ext cx="8083550" cy="1006475"/>
          </a:xfrm>
          <a:prstGeom prst="rect">
            <a:avLst/>
          </a:prstGeom>
          <a:noFill/>
          <a:ln w="9525" algn="ctr">
            <a:noFill/>
            <a:miter lim="800000"/>
            <a:headEnd/>
            <a:tailEnd/>
          </a:ln>
          <a:effectLst/>
        </p:spPr>
        <p:txBody>
          <a:bodyPr anchor="ctr">
            <a:spAutoFit/>
          </a:bodyPr>
          <a:lstStyle/>
          <a:p>
            <a:pPr algn="just"/>
            <a:r>
              <a:rPr lang="es-ES" sz="3000" i="1" u="sng">
                <a:solidFill>
                  <a:srgbClr val="003366"/>
                </a:solidFill>
                <a:latin typeface="Calibri" pitchFamily="34" charset="0"/>
              </a:rPr>
              <a:t>RECIBO DE CAJA</a:t>
            </a:r>
            <a:r>
              <a:rPr lang="es-ES" sz="3000" i="1">
                <a:solidFill>
                  <a:srgbClr val="003366"/>
                </a:solidFill>
                <a:latin typeface="Calibri" pitchFamily="34" charset="0"/>
              </a:rPr>
              <a:t>: </a:t>
            </a:r>
            <a:r>
              <a:rPr lang="es-ES" sz="3000">
                <a:solidFill>
                  <a:srgbClr val="003366"/>
                </a:solidFill>
                <a:latin typeface="Calibri" pitchFamily="34" charset="0"/>
              </a:rPr>
              <a:t>Soporte en el cual constan los ingresos en efectivo recaudados por la empresa. </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124200" y="1400175"/>
            <a:ext cx="6019800" cy="581025"/>
          </a:xfrm>
        </p:spPr>
        <p:txBody>
          <a:bodyPr/>
          <a:lstStyle/>
          <a:p>
            <a:pPr algn="ctr"/>
            <a:r>
              <a:rPr lang="en-GB" b="1">
                <a:latin typeface="Garamond" pitchFamily="18" charset="0"/>
              </a:rPr>
              <a:t>SOPORTES CONTABLES</a:t>
            </a:r>
            <a:endParaRPr lang="en-US" b="1">
              <a:latin typeface="Garamond" pitchFamily="18" charset="0"/>
            </a:endParaRPr>
          </a:p>
        </p:txBody>
      </p:sp>
      <p:sp>
        <p:nvSpPr>
          <p:cNvPr id="28675" name="Rectangle 3"/>
          <p:cNvSpPr>
            <a:spLocks noChangeArrowheads="1"/>
          </p:cNvSpPr>
          <p:nvPr/>
        </p:nvSpPr>
        <p:spPr bwMode="auto">
          <a:xfrm>
            <a:off x="930275" y="2482850"/>
            <a:ext cx="8124825" cy="519113"/>
          </a:xfrm>
          <a:prstGeom prst="rect">
            <a:avLst/>
          </a:prstGeom>
          <a:noFill/>
          <a:ln w="9525" algn="ctr">
            <a:noFill/>
            <a:miter lim="800000"/>
            <a:headEnd/>
            <a:tailEnd/>
          </a:ln>
          <a:effectLst/>
        </p:spPr>
        <p:txBody>
          <a:bodyPr anchor="ctr">
            <a:spAutoFit/>
          </a:bodyPr>
          <a:lstStyle/>
          <a:p>
            <a:pPr algn="l"/>
            <a:r>
              <a:rPr lang="es-ES" sz="2800" u="sng">
                <a:solidFill>
                  <a:srgbClr val="003366"/>
                </a:solidFill>
                <a:latin typeface="Calibri" pitchFamily="34" charset="0"/>
              </a:rPr>
              <a:t>LOS PRINCIPALES SOPORTES DE CONTABILIDAD SON</a:t>
            </a:r>
            <a:r>
              <a:rPr lang="es-ES" sz="2800">
                <a:solidFill>
                  <a:srgbClr val="003366"/>
                </a:solidFill>
                <a:latin typeface="Calibri" pitchFamily="34" charset="0"/>
              </a:rPr>
              <a:t>:</a:t>
            </a:r>
          </a:p>
        </p:txBody>
      </p:sp>
      <p:sp>
        <p:nvSpPr>
          <p:cNvPr id="28676" name="Rectangle 4"/>
          <p:cNvSpPr>
            <a:spLocks noChangeArrowheads="1"/>
          </p:cNvSpPr>
          <p:nvPr/>
        </p:nvSpPr>
        <p:spPr bwMode="auto">
          <a:xfrm>
            <a:off x="439738" y="4106863"/>
            <a:ext cx="8566150" cy="1463675"/>
          </a:xfrm>
          <a:prstGeom prst="rect">
            <a:avLst/>
          </a:prstGeom>
          <a:noFill/>
          <a:ln w="9525" algn="ctr">
            <a:noFill/>
            <a:miter lim="800000"/>
            <a:headEnd/>
            <a:tailEnd/>
          </a:ln>
          <a:effectLst/>
        </p:spPr>
        <p:txBody>
          <a:bodyPr anchor="ctr">
            <a:spAutoFit/>
          </a:bodyPr>
          <a:lstStyle/>
          <a:p>
            <a:pPr algn="just"/>
            <a:r>
              <a:rPr lang="es-ES" sz="3000" i="1" u="sng">
                <a:solidFill>
                  <a:srgbClr val="003366"/>
                </a:solidFill>
                <a:latin typeface="Calibri" pitchFamily="34" charset="0"/>
              </a:rPr>
              <a:t>RECIBO DE CONSIGNACIÓN BANCARIA</a:t>
            </a:r>
            <a:r>
              <a:rPr lang="es-ES" sz="3000" i="1">
                <a:solidFill>
                  <a:srgbClr val="003366"/>
                </a:solidFill>
                <a:latin typeface="Calibri" pitchFamily="34" charset="0"/>
              </a:rPr>
              <a:t>: </a:t>
            </a:r>
            <a:r>
              <a:rPr lang="es-ES" sz="3000">
                <a:solidFill>
                  <a:srgbClr val="003366"/>
                </a:solidFill>
                <a:latin typeface="Calibri" pitchFamily="34" charset="0"/>
              </a:rPr>
              <a:t>comprobante que elaboran los bancos y suministran a sus clientes para que lo diligencien al consignar.</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60" y="193058"/>
            <a:ext cx="899448" cy="1034079"/>
          </a:xfrm>
          <a:prstGeom prst="rect">
            <a:avLst/>
          </a:prstGeom>
        </p:spPr>
      </p:pic>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365B91"/>
      </a:hlink>
      <a:folHlink>
        <a:srgbClr val="0099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756</TotalTime>
  <Words>1783</Words>
  <Application>Microsoft Office PowerPoint</Application>
  <PresentationFormat>Presentación en pantalla (4:3)</PresentationFormat>
  <Paragraphs>156</Paragraphs>
  <Slides>32</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32</vt:i4>
      </vt:variant>
    </vt:vector>
  </HeadingPairs>
  <TitlesOfParts>
    <vt:vector size="38" baseType="lpstr">
      <vt:lpstr>Arial</vt:lpstr>
      <vt:lpstr>Calibri</vt:lpstr>
      <vt:lpstr>Garamond</vt:lpstr>
      <vt:lpstr>Verdana</vt:lpstr>
      <vt:lpstr>Wingdings</vt:lpstr>
      <vt:lpstr>Default Design</vt:lpstr>
      <vt:lpstr>Profesor Mauricio Rojas </vt:lpstr>
      <vt:lpstr>DOCUMENTOS CONTABLES</vt:lpstr>
      <vt:lpstr>DOCUMENTOS CONTABLES</vt:lpstr>
      <vt:lpstr>DOCUMENTOS CONTABLES</vt:lpstr>
      <vt:lpstr>DOCUMENTOS NO CONTABLES</vt:lpstr>
      <vt:lpstr>SOPORTES CONTABLES</vt:lpstr>
      <vt:lpstr>SOPORTES CONTABLES</vt:lpstr>
      <vt:lpstr>SOPORTES CONTABLES</vt:lpstr>
      <vt:lpstr>SOPORTES CONTABLES</vt:lpstr>
      <vt:lpstr>SOPORTES CONTABLES</vt:lpstr>
      <vt:lpstr>SOPORTES CONTABLES</vt:lpstr>
      <vt:lpstr>SOPORTES CONTABLES</vt:lpstr>
      <vt:lpstr>SOPORTES CONTABLES</vt:lpstr>
      <vt:lpstr>SOPORTES CONTABLES</vt:lpstr>
      <vt:lpstr>SOPORTES CONTABLES</vt:lpstr>
      <vt:lpstr>SOPORTES CONTABLES</vt:lpstr>
      <vt:lpstr>TÍTULOS VALORES</vt:lpstr>
      <vt:lpstr>TÍTULOS VALORES</vt:lpstr>
      <vt:lpstr>TÍTULOS VALORES</vt:lpstr>
      <vt:lpstr>Presentación de PowerPoint</vt:lpstr>
      <vt:lpstr>Presentación de PowerPoint</vt:lpstr>
      <vt:lpstr>ELABORACIÓN Y REQUISITOS DOCUMENTOS Y TÍTULOS VALORES</vt:lpstr>
      <vt:lpstr>ELABORACIÓN Y REQUISITOS DOCUMENTOS Y TÍTULOS VALORES</vt:lpstr>
      <vt:lpstr>ELABORACIÓN Y REQUISITOS DOCUMENTOS Y TÍTULOS VALORES</vt:lpstr>
      <vt:lpstr>ELABORACIÓN Y REQUISITOS DOCUMENTOS Y TÍTULOS VALORES</vt:lpstr>
      <vt:lpstr>ELABORACIÓN Y REQUISITOS DOCUMENTOS Y TÍTULOS VALORES</vt:lpstr>
      <vt:lpstr>ELABORACIÓN Y REQUISITOS DOCUMENTOS Y TÍTULOS VALORES</vt:lpstr>
      <vt:lpstr>ELABORACIÓN Y REQUISITOS DOCUMENTOS Y TÍTULOS VALORES</vt:lpstr>
      <vt:lpstr>ELABORACIÓN Y REQUISITOS DOCUMENTOS Y TÍTULOS VALORES</vt:lpstr>
      <vt:lpstr>FRAUDE OCUPACIONAL</vt:lpstr>
      <vt:lpstr>FRAUDE OCUPACIONAL</vt:lpstr>
      <vt:lpstr>FRAUDE OCUPACIONAL</vt:lpstr>
    </vt:vector>
  </TitlesOfParts>
  <Company>Presentation Helper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2 Template</dc:title>
  <dc:creator>Presentation Helper</dc:creator>
  <cp:lastModifiedBy>mauricio rojas</cp:lastModifiedBy>
  <cp:revision>87</cp:revision>
  <dcterms:created xsi:type="dcterms:W3CDTF">2005-02-28T14:06:28Z</dcterms:created>
  <dcterms:modified xsi:type="dcterms:W3CDTF">2014-09-22T18:18:15Z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